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  <p:sldId id="262" r:id="rId7"/>
    <p:sldId id="263" r:id="rId8"/>
    <p:sldId id="265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0"/>
    <p:restoredTop sz="94726"/>
  </p:normalViewPr>
  <p:slideViewPr>
    <p:cSldViewPr snapToGrid="0">
      <p:cViewPr varScale="1">
        <p:scale>
          <a:sx n="103" d="100"/>
          <a:sy n="103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3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2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8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27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7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4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6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649B23-F1F8-3B4F-9D7C-E21BACA503D0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E5A75C-39DC-BD48-8E39-6BDC2BCA1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jessemostipak/hotel-booking-demand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69E5177-B719-1CE7-07ED-F9F3C6189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43D62DD5-AA0E-6C91-BD56-88EB3C04FC08}"/>
              </a:ext>
            </a:extLst>
          </p:cNvPr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Revenue Management for Resort Hotels</a:t>
            </a:r>
            <a:endParaRPr lang="en-US" sz="44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F30E6B0-736C-5A0F-E937-6DB75541EE61}"/>
              </a:ext>
            </a:extLst>
          </p:cNvPr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Driving data-driven decisions in seasonal environments.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92673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33D61-14CC-557A-6FFB-A1F8E5887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A101CB7-27FB-4131-0649-AC9C221E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1A02EEB-D309-C7F7-5D79-6A67B23E124D}"/>
              </a:ext>
            </a:extLst>
          </p:cNvPr>
          <p:cNvSpPr/>
          <p:nvPr/>
        </p:nvSpPr>
        <p:spPr>
          <a:xfrm>
            <a:off x="6280190" y="3408878"/>
            <a:ext cx="5855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 Project Management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80649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5B0E-2CAD-E8B6-A523-DFA6370E5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AFFB0BC-4E49-69D8-1E0F-C99F3C340FF4}"/>
              </a:ext>
            </a:extLst>
          </p:cNvPr>
          <p:cNvSpPr/>
          <p:nvPr/>
        </p:nvSpPr>
        <p:spPr>
          <a:xfrm>
            <a:off x="793790" y="21372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Project Approach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B5B50B9-6F40-2632-A3DC-B08938641998}"/>
              </a:ext>
            </a:extLst>
          </p:cNvPr>
          <p:cNvSpPr/>
          <p:nvPr/>
        </p:nvSpPr>
        <p:spPr>
          <a:xfrm>
            <a:off x="793790" y="31862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Hybrid Agile within Phase-Gate methodology balances iterative analytics work with fixed academic milestones </a:t>
            </a:r>
            <a:endParaRPr lang="en-US" sz="175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D09FCEBC-5399-02AF-56F4-BDBC6D593F12}"/>
              </a:ext>
            </a:extLst>
          </p:cNvPr>
          <p:cNvSpPr/>
          <p:nvPr/>
        </p:nvSpPr>
        <p:spPr>
          <a:xfrm>
            <a:off x="793790" y="38042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(Nov 17, 2025 and Jan 12, 2026).</a:t>
            </a:r>
            <a:endParaRPr lang="en-US" sz="1750" dirty="0"/>
          </a:p>
        </p:txBody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91AE0011-619A-235B-75CD-03EA49C695C9}"/>
              </a:ext>
            </a:extLst>
          </p:cNvPr>
          <p:cNvSpPr/>
          <p:nvPr/>
        </p:nvSpPr>
        <p:spPr>
          <a:xfrm>
            <a:off x="793790" y="4422338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D13A0422-03A5-492A-1D7B-094ACEA56C30}"/>
              </a:ext>
            </a:extLst>
          </p:cNvPr>
          <p:cNvSpPr/>
          <p:nvPr/>
        </p:nvSpPr>
        <p:spPr>
          <a:xfrm>
            <a:off x="1020604" y="4649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Iterative Work</a:t>
            </a:r>
            <a:endParaRPr lang="en-US" sz="220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BFEA66FB-8562-627A-F625-704E29A455DB}"/>
              </a:ext>
            </a:extLst>
          </p:cNvPr>
          <p:cNvSpPr/>
          <p:nvPr/>
        </p:nvSpPr>
        <p:spPr>
          <a:xfrm>
            <a:off x="1020604" y="513957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KPIs, data cleaning, and dashboards evolve through short iterations.</a:t>
            </a:r>
            <a:endParaRPr lang="en-US" sz="1750" dirty="0"/>
          </a:p>
        </p:txBody>
      </p:sp>
      <p:sp>
        <p:nvSpPr>
          <p:cNvPr id="28" name="Shape 6">
            <a:extLst>
              <a:ext uri="{FF2B5EF4-FFF2-40B4-BE49-F238E27FC236}">
                <a16:creationId xmlns:a16="http://schemas.microsoft.com/office/drawing/2014/main" id="{DCCFD0FF-A817-878E-5966-7694DFCBBA46}"/>
              </a:ext>
            </a:extLst>
          </p:cNvPr>
          <p:cNvSpPr/>
          <p:nvPr/>
        </p:nvSpPr>
        <p:spPr>
          <a:xfrm>
            <a:off x="7428548" y="442233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47E16F67-DF64-EA5B-6FB4-D26DEE277415}"/>
              </a:ext>
            </a:extLst>
          </p:cNvPr>
          <p:cNvSpPr/>
          <p:nvPr/>
        </p:nvSpPr>
        <p:spPr>
          <a:xfrm>
            <a:off x="7655362" y="4649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Fixed Gates</a:t>
            </a:r>
            <a:endParaRPr lang="en-US" sz="2200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4F2C8038-9F2D-BA6A-EDAB-DD199B7E412C}"/>
              </a:ext>
            </a:extLst>
          </p:cNvPr>
          <p:cNvSpPr/>
          <p:nvPr/>
        </p:nvSpPr>
        <p:spPr>
          <a:xfrm>
            <a:off x="7655362" y="513957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Phase-gates ensure readiness at milestone and final presentation dates.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2386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F387-8E2D-18CA-DE6F-BD40A9004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D5B713B-97CD-5E5C-A40C-7B1DB67B74B1}"/>
              </a:ext>
            </a:extLst>
          </p:cNvPr>
          <p:cNvSpPr/>
          <p:nvPr/>
        </p:nvSpPr>
        <p:spPr>
          <a:xfrm>
            <a:off x="793790" y="1047512"/>
            <a:ext cx="6192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Project Phases Overview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F357C17-327A-3F44-39CB-E0C783FBE7A4}"/>
              </a:ext>
            </a:extLst>
          </p:cNvPr>
          <p:cNvSpPr/>
          <p:nvPr/>
        </p:nvSpPr>
        <p:spPr>
          <a:xfrm>
            <a:off x="1048941" y="209645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A0AD0F7-B874-BEF9-F007-AE69F1E72AA9}"/>
              </a:ext>
            </a:extLst>
          </p:cNvPr>
          <p:cNvSpPr/>
          <p:nvPr/>
        </p:nvSpPr>
        <p:spPr>
          <a:xfrm>
            <a:off x="1273612" y="23363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7F2B7B50-6FCD-2293-E14D-BD600E938430}"/>
              </a:ext>
            </a:extLst>
          </p:cNvPr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D0F1469-E412-862E-D798-DE6E5C21AB1B}"/>
              </a:ext>
            </a:extLst>
          </p:cNvPr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E2D2B32-B501-C61E-71E8-DAA696DA8B67}"/>
              </a:ext>
            </a:extLst>
          </p:cNvPr>
          <p:cNvSpPr/>
          <p:nvPr/>
        </p:nvSpPr>
        <p:spPr>
          <a:xfrm>
            <a:off x="21830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Initiation &amp; Planning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056599E-09C4-CA30-1D90-2B26553813CA}"/>
              </a:ext>
            </a:extLst>
          </p:cNvPr>
          <p:cNvSpPr/>
          <p:nvPr/>
        </p:nvSpPr>
        <p:spPr>
          <a:xfrm>
            <a:off x="2183011" y="266473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Oct 20–27: Confirm scope, team roles, and project management method.</a:t>
            </a:r>
            <a:endParaRPr lang="en-US" sz="17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5F72D7EC-B7F9-B514-088E-EB8B42D3C799}"/>
              </a:ext>
            </a:extLst>
          </p:cNvPr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8A4237A2-2C3B-7692-CCA9-05DC4C0D424D}"/>
              </a:ext>
            </a:extLst>
          </p:cNvPr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B887CFB-C5FD-118B-0D16-DD408A47C33C}"/>
              </a:ext>
            </a:extLst>
          </p:cNvPr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0E7750B8-0E7E-E26F-7A07-C3EB57845875}"/>
              </a:ext>
            </a:extLst>
          </p:cNvPr>
          <p:cNvSpPr/>
          <p:nvPr/>
        </p:nvSpPr>
        <p:spPr>
          <a:xfrm>
            <a:off x="21830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&amp; KPIs</a:t>
            </a:r>
            <a:endParaRPr lang="en-US" sz="22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CD43AD3-CA37-5248-361E-870EA23D49A7}"/>
              </a:ext>
            </a:extLst>
          </p:cNvPr>
          <p:cNvSpPr/>
          <p:nvPr/>
        </p:nvSpPr>
        <p:spPr>
          <a:xfrm>
            <a:off x="2183011" y="4049554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Oct 27–Nov 10: Load, clean dataset; define ADR, RevPAR, Occupancy, Cancellation Rate; build star schema.</a:t>
            </a:r>
            <a:endParaRPr lang="en-US" sz="175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D0101400-B5C8-7611-03AA-30B40AE92F6A}"/>
              </a:ext>
            </a:extLst>
          </p:cNvPr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45C462A8-9073-90FB-ED4C-2E1A27A83080}"/>
              </a:ext>
            </a:extLst>
          </p:cNvPr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07DC63E3-935C-9592-BF47-A46D34F55324}"/>
              </a:ext>
            </a:extLst>
          </p:cNvPr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9BB395C-2609-B29F-1FED-C8D4F20BE37B}"/>
              </a:ext>
            </a:extLst>
          </p:cNvPr>
          <p:cNvSpPr/>
          <p:nvPr/>
        </p:nvSpPr>
        <p:spPr>
          <a:xfrm>
            <a:off x="21830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Prototype Dashboards</a:t>
            </a: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251A00F4-12F8-44F2-9334-24FD955A4324}"/>
              </a:ext>
            </a:extLst>
          </p:cNvPr>
          <p:cNvSpPr/>
          <p:nvPr/>
        </p:nvSpPr>
        <p:spPr>
          <a:xfrm>
            <a:off x="2183011" y="5434370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Nov 10–17: Build Power BI prototype with Seasonality, Pricing, Channel, and Cancellation views.</a:t>
            </a:r>
            <a:endParaRPr lang="en-US" sz="175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932F6F44-9763-8F7B-DE17-ADB2C84C25BB}"/>
              </a:ext>
            </a:extLst>
          </p:cNvPr>
          <p:cNvSpPr/>
          <p:nvPr/>
        </p:nvSpPr>
        <p:spPr>
          <a:xfrm>
            <a:off x="1273612" y="64908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8F42C766-D7A0-06CD-99E1-2BA9ADE6EE95}"/>
              </a:ext>
            </a:extLst>
          </p:cNvPr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CDEA2248-415D-10B2-F494-6A91D448010B}"/>
              </a:ext>
            </a:extLst>
          </p:cNvPr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A1238107-6C07-7D18-802F-6AC2C0021A50}"/>
              </a:ext>
            </a:extLst>
          </p:cNvPr>
          <p:cNvSpPr/>
          <p:nvPr/>
        </p:nvSpPr>
        <p:spPr>
          <a:xfrm>
            <a:off x="21830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Gate 1: Milestone</a:t>
            </a:r>
            <a:endParaRPr lang="en-US" sz="22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96BFC5A8-7F53-5D2D-938E-9B751D036884}"/>
              </a:ext>
            </a:extLst>
          </p:cNvPr>
          <p:cNvSpPr/>
          <p:nvPr/>
        </p:nvSpPr>
        <p:spPr>
          <a:xfrm>
            <a:off x="2183011" y="6819186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Nov 17: Present business case, dataset, KPIs, schema, and working prototype.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1620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D122A-229E-4916-D47A-5C8E4576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EF5F291-C9D7-A4C0-0D6C-279663975C96}"/>
              </a:ext>
            </a:extLst>
          </p:cNvPr>
          <p:cNvSpPr/>
          <p:nvPr/>
        </p:nvSpPr>
        <p:spPr>
          <a:xfrm>
            <a:off x="793790" y="1047512"/>
            <a:ext cx="8174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Phases: ETL Through Finalization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50D2C55-64E7-BC8C-FC6B-691CA1132420}"/>
              </a:ext>
            </a:extLst>
          </p:cNvPr>
          <p:cNvSpPr/>
          <p:nvPr/>
        </p:nvSpPr>
        <p:spPr>
          <a:xfrm>
            <a:off x="1048941" y="209645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0966024-01F4-7D8F-3F69-3F0F34B1AEAB}"/>
              </a:ext>
            </a:extLst>
          </p:cNvPr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5A0CABD-4037-49C2-4A42-1D1A60CCD9B2}"/>
              </a:ext>
            </a:extLst>
          </p:cNvPr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</a:t>
            </a:r>
            <a:endParaRPr lang="en-US" sz="26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43131AC-D205-A4BF-AA57-EEF4DFE06E6F}"/>
              </a:ext>
            </a:extLst>
          </p:cNvPr>
          <p:cNvSpPr/>
          <p:nvPr/>
        </p:nvSpPr>
        <p:spPr>
          <a:xfrm>
            <a:off x="1757720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ETL &amp; Data Provision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5913531-DD2A-F16F-DDF9-F522EB07732E}"/>
              </a:ext>
            </a:extLst>
          </p:cNvPr>
          <p:cNvSpPr/>
          <p:nvPr/>
        </p:nvSpPr>
        <p:spPr>
          <a:xfrm>
            <a:off x="1757720" y="266473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Nov 24–Dec 1: Implement PSA→DWH→DM tables in MySQL with reproducible ETL.</a:t>
            </a:r>
            <a:endParaRPr lang="en-US" sz="175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BC963EAF-0E03-2C70-4917-37E07817AC63}"/>
              </a:ext>
            </a:extLst>
          </p:cNvPr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DB57C15-22F8-6A4D-5742-234B295A9C4E}"/>
              </a:ext>
            </a:extLst>
          </p:cNvPr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</a:t>
            </a:r>
            <a:endParaRPr lang="en-US" sz="26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263E20C-61A5-F37E-0BB0-D247A866DDCA}"/>
              </a:ext>
            </a:extLst>
          </p:cNvPr>
          <p:cNvSpPr/>
          <p:nvPr/>
        </p:nvSpPr>
        <p:spPr>
          <a:xfrm>
            <a:off x="1757720" y="3559135"/>
            <a:ext cx="33114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Integration &amp; Performance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9F325F5-C414-FE21-0D7F-2994B2B6F547}"/>
              </a:ext>
            </a:extLst>
          </p:cNvPr>
          <p:cNvSpPr/>
          <p:nvPr/>
        </p:nvSpPr>
        <p:spPr>
          <a:xfrm>
            <a:off x="1757720" y="404955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 1–8: Connect BI tool to warehouse, validate relationships, tune queries and DAX.</a:t>
            </a:r>
            <a:endParaRPr lang="en-US" sz="17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557BB7E4-B495-42BA-D1D4-475F1928F3C5}"/>
              </a:ext>
            </a:extLst>
          </p:cNvPr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74883609-1208-079C-67FD-686C234C2C52}"/>
              </a:ext>
            </a:extLst>
          </p:cNvPr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</a:t>
            </a:r>
            <a:endParaRPr lang="en-US" sz="26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1578F9A-BB1C-0066-CE98-CFA7DA856CEC}"/>
              </a:ext>
            </a:extLst>
          </p:cNvPr>
          <p:cNvSpPr/>
          <p:nvPr/>
        </p:nvSpPr>
        <p:spPr>
          <a:xfrm>
            <a:off x="1757720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Quality &amp; Refinement</a:t>
            </a:r>
            <a:endParaRPr lang="en-US" sz="2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2594DAD-AC8A-5A08-17AD-F6CA58F61520}"/>
              </a:ext>
            </a:extLst>
          </p:cNvPr>
          <p:cNvSpPr/>
          <p:nvPr/>
        </p:nvSpPr>
        <p:spPr>
          <a:xfrm>
            <a:off x="1757720" y="5434370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 8–22: Run data validation, visualization standards, and usability checks; fix milestone feedback.</a:t>
            </a:r>
            <a:endParaRPr lang="en-US" sz="17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56F12804-AAA2-C120-C3F2-A03908279C57}"/>
              </a:ext>
            </a:extLst>
          </p:cNvPr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B67AB9F4-B037-1B6C-3510-7C94DA519076}"/>
              </a:ext>
            </a:extLst>
          </p:cNvPr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</a:t>
            </a:r>
            <a:endParaRPr lang="en-US" sz="26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783891D8-CCBF-C2A6-2F04-6D88327A7751}"/>
              </a:ext>
            </a:extLst>
          </p:cNvPr>
          <p:cNvSpPr/>
          <p:nvPr/>
        </p:nvSpPr>
        <p:spPr>
          <a:xfrm>
            <a:off x="1757720" y="6328767"/>
            <a:ext cx="3993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Gate 2: Finalization &amp; Handover </a:t>
            </a:r>
            <a:endParaRPr lang="en-US" sz="22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35CADE40-CACB-DE0E-9127-A5DA361E97A6}"/>
              </a:ext>
            </a:extLst>
          </p:cNvPr>
          <p:cNvSpPr/>
          <p:nvPr/>
        </p:nvSpPr>
        <p:spPr>
          <a:xfrm>
            <a:off x="1757720" y="6819186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Jan 5–12, 2026: Freeze scope, finalize slides, rehearse demo; ensure consistency and documentation.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85366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D0608-B6EB-A057-8D06-C08FA16F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F9AE75-F5BF-D59E-13C4-10437E6F2A2B}"/>
              </a:ext>
            </a:extLst>
          </p:cNvPr>
          <p:cNvSpPr/>
          <p:nvPr/>
        </p:nvSpPr>
        <p:spPr>
          <a:xfrm>
            <a:off x="793790" y="1680924"/>
            <a:ext cx="7315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Roles &amp; Responsibilities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C535B4B-C18B-4930-53EA-CAF73CE3B54F}"/>
              </a:ext>
            </a:extLst>
          </p:cNvPr>
          <p:cNvSpPr/>
          <p:nvPr/>
        </p:nvSpPr>
        <p:spPr>
          <a:xfrm>
            <a:off x="793790" y="2843332"/>
            <a:ext cx="130428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3DD3639-AE8C-D184-F0F1-89729DDF041C}"/>
              </a:ext>
            </a:extLst>
          </p:cNvPr>
          <p:cNvSpPr/>
          <p:nvPr/>
        </p:nvSpPr>
        <p:spPr>
          <a:xfrm>
            <a:off x="801410" y="285095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8B49691-C140-E164-D8B0-CDEA9FEEED67}"/>
              </a:ext>
            </a:extLst>
          </p:cNvPr>
          <p:cNvSpPr/>
          <p:nvPr/>
        </p:nvSpPr>
        <p:spPr>
          <a:xfrm>
            <a:off x="1028343" y="2994660"/>
            <a:ext cx="17285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Team Member</a:t>
            </a: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8075F63-069A-0491-DE1A-FBE8E91B3512}"/>
              </a:ext>
            </a:extLst>
          </p:cNvPr>
          <p:cNvSpPr/>
          <p:nvPr/>
        </p:nvSpPr>
        <p:spPr>
          <a:xfrm>
            <a:off x="3218140" y="2994660"/>
            <a:ext cx="35850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 Title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5E7E25A-8330-2B8B-D185-17C108BB4BAF}"/>
              </a:ext>
            </a:extLst>
          </p:cNvPr>
          <p:cNvSpPr/>
          <p:nvPr/>
        </p:nvSpPr>
        <p:spPr>
          <a:xfrm>
            <a:off x="7264479" y="2994660"/>
            <a:ext cx="63376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Responsibilities</a:t>
            </a:r>
            <a:endParaRPr lang="en-US" sz="175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77C1989-C59F-2707-AD3D-4B0C008EEF02}"/>
              </a:ext>
            </a:extLst>
          </p:cNvPr>
          <p:cNvSpPr/>
          <p:nvPr/>
        </p:nvSpPr>
        <p:spPr>
          <a:xfrm>
            <a:off x="801410" y="350127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91CABBC-7D4F-BD1D-47EB-3F4BA44D5780}"/>
              </a:ext>
            </a:extLst>
          </p:cNvPr>
          <p:cNvSpPr/>
          <p:nvPr/>
        </p:nvSpPr>
        <p:spPr>
          <a:xfrm>
            <a:off x="1028343" y="3644979"/>
            <a:ext cx="17285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Carol</a:t>
            </a:r>
            <a:endParaRPr lang="en-US" sz="17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B096A0B-C70B-7300-5690-A0BDCA4E1428}"/>
              </a:ext>
            </a:extLst>
          </p:cNvPr>
          <p:cNvSpPr/>
          <p:nvPr/>
        </p:nvSpPr>
        <p:spPr>
          <a:xfrm>
            <a:off x="3218140" y="3644979"/>
            <a:ext cx="35850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and KPI Analyst</a:t>
            </a:r>
            <a:endParaRPr lang="en-US" sz="17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2F9D4B90-BFED-212E-CF72-5B9CC68A7593}"/>
              </a:ext>
            </a:extLst>
          </p:cNvPr>
          <p:cNvSpPr/>
          <p:nvPr/>
        </p:nvSpPr>
        <p:spPr>
          <a:xfrm>
            <a:off x="7264479" y="3644979"/>
            <a:ext cx="63376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Prepares and cleans the dataset, defines and documents key performance indicators (KPIs), and assists in data validation.</a:t>
            </a:r>
            <a:endParaRPr lang="en-US" sz="17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3D0795BB-7ADD-030F-DADB-52330406E4A0}"/>
              </a:ext>
            </a:extLst>
          </p:cNvPr>
          <p:cNvSpPr/>
          <p:nvPr/>
        </p:nvSpPr>
        <p:spPr>
          <a:xfrm>
            <a:off x="801410" y="451449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71754688-52B7-9421-C786-82C35DB2ED77}"/>
              </a:ext>
            </a:extLst>
          </p:cNvPr>
          <p:cNvSpPr/>
          <p:nvPr/>
        </p:nvSpPr>
        <p:spPr>
          <a:xfrm>
            <a:off x="1028343" y="4658201"/>
            <a:ext cx="17285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Vlad</a:t>
            </a:r>
            <a:endParaRPr lang="en-US" sz="17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69F9B3B-E44F-4F7F-6018-52FF5873467C}"/>
              </a:ext>
            </a:extLst>
          </p:cNvPr>
          <p:cNvSpPr/>
          <p:nvPr/>
        </p:nvSpPr>
        <p:spPr>
          <a:xfrm>
            <a:off x="3218140" y="4658201"/>
            <a:ext cx="35850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 Modeling and Analytics Developer</a:t>
            </a:r>
            <a:endParaRPr lang="en-US" sz="17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B067A6B1-EA04-A63A-E4BC-1D3704B53C88}"/>
              </a:ext>
            </a:extLst>
          </p:cNvPr>
          <p:cNvSpPr/>
          <p:nvPr/>
        </p:nvSpPr>
        <p:spPr>
          <a:xfrm>
            <a:off x="7264479" y="4658201"/>
            <a:ext cx="63376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Develops the Power BI data model, implements DAX calculations, and contributes to analytical insight generation.</a:t>
            </a:r>
            <a:endParaRPr lang="en-US" sz="17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636A036E-2B8F-3417-841B-5B8065E8E39C}"/>
              </a:ext>
            </a:extLst>
          </p:cNvPr>
          <p:cNvSpPr/>
          <p:nvPr/>
        </p:nvSpPr>
        <p:spPr>
          <a:xfrm>
            <a:off x="801410" y="552771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BFDF6F8C-6B14-A5AE-4A63-11B8E3BC56BC}"/>
              </a:ext>
            </a:extLst>
          </p:cNvPr>
          <p:cNvSpPr/>
          <p:nvPr/>
        </p:nvSpPr>
        <p:spPr>
          <a:xfrm>
            <a:off x="1028343" y="5671423"/>
            <a:ext cx="17285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Hnin</a:t>
            </a:r>
            <a:endParaRPr lang="en-US" sz="17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4C60396-2BE4-8140-ECDF-1E180EB69CB3}"/>
              </a:ext>
            </a:extLst>
          </p:cNvPr>
          <p:cNvSpPr/>
          <p:nvPr/>
        </p:nvSpPr>
        <p:spPr>
          <a:xfrm>
            <a:off x="3218140" y="5671423"/>
            <a:ext cx="35850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 and Data Visualization Analyst</a:t>
            </a:r>
            <a:endParaRPr lang="en-US" sz="17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22451697-7283-7BD4-BCFD-1A7F7ED256FA}"/>
              </a:ext>
            </a:extLst>
          </p:cNvPr>
          <p:cNvSpPr/>
          <p:nvPr/>
        </p:nvSpPr>
        <p:spPr>
          <a:xfrm>
            <a:off x="7264479" y="5671423"/>
            <a:ext cx="63376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Contributes to data preparation, designs dashboard visuals, writes the project documentation, and helps with the final presentation.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9431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7602-BFCE-6C2E-6DEB-D3051A60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94E9F3-1E92-9973-2C5C-6AAC8BF2196C}"/>
              </a:ext>
            </a:extLst>
          </p:cNvPr>
          <p:cNvSpPr/>
          <p:nvPr/>
        </p:nvSpPr>
        <p:spPr>
          <a:xfrm>
            <a:off x="793790" y="81188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Risk Management</a:t>
            </a:r>
            <a:endParaRPr lang="en-US" sz="35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AC1AD7F-D411-555F-8FBC-14F656EA7C39}"/>
              </a:ext>
            </a:extLst>
          </p:cNvPr>
          <p:cNvSpPr/>
          <p:nvPr/>
        </p:nvSpPr>
        <p:spPr>
          <a:xfrm>
            <a:off x="793790" y="1651040"/>
            <a:ext cx="13042821" cy="5766673"/>
          </a:xfrm>
          <a:prstGeom prst="roundRect">
            <a:avLst>
              <a:gd name="adj" fmla="val 4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BA6A447-677E-9365-23EC-06224745E916}"/>
              </a:ext>
            </a:extLst>
          </p:cNvPr>
          <p:cNvSpPr/>
          <p:nvPr/>
        </p:nvSpPr>
        <p:spPr>
          <a:xfrm>
            <a:off x="801410" y="1658660"/>
            <a:ext cx="13027581" cy="523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8FF6C8F-7B60-9129-41C4-8570EA8D298F}"/>
              </a:ext>
            </a:extLst>
          </p:cNvPr>
          <p:cNvSpPr/>
          <p:nvPr/>
        </p:nvSpPr>
        <p:spPr>
          <a:xfrm>
            <a:off x="983337" y="1775103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#</a:t>
            </a: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0B7AB20-1EFB-F6CE-6C71-9A572F9F7675}"/>
              </a:ext>
            </a:extLst>
          </p:cNvPr>
          <p:cNvSpPr/>
          <p:nvPr/>
        </p:nvSpPr>
        <p:spPr>
          <a:xfrm>
            <a:off x="2289810" y="1775103"/>
            <a:ext cx="19717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Risk (short)</a:t>
            </a: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301D3DE-09EC-A9EC-0011-A1427755AC68}"/>
              </a:ext>
            </a:extLst>
          </p:cNvPr>
          <p:cNvSpPr/>
          <p:nvPr/>
        </p:nvSpPr>
        <p:spPr>
          <a:xfrm>
            <a:off x="4632127" y="1775103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Probability</a:t>
            </a: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8F27CCF-08AD-8DE1-92E4-F637BB2FB687}"/>
              </a:ext>
            </a:extLst>
          </p:cNvPr>
          <p:cNvSpPr/>
          <p:nvPr/>
        </p:nvSpPr>
        <p:spPr>
          <a:xfrm>
            <a:off x="5934789" y="1775103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Impact</a:t>
            </a:r>
            <a:endParaRPr lang="en-US" sz="14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42345B0-4AE7-4FD2-D07E-18876EDA45A0}"/>
              </a:ext>
            </a:extLst>
          </p:cNvPr>
          <p:cNvSpPr/>
          <p:nvPr/>
        </p:nvSpPr>
        <p:spPr>
          <a:xfrm>
            <a:off x="7237452" y="1775103"/>
            <a:ext cx="22114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Early signals / triggers</a:t>
            </a:r>
            <a:endParaRPr lang="en-US" sz="14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2886949-E354-8BE8-8676-E5EDFAA12B5D}"/>
              </a:ext>
            </a:extLst>
          </p:cNvPr>
          <p:cNvSpPr/>
          <p:nvPr/>
        </p:nvSpPr>
        <p:spPr>
          <a:xfrm>
            <a:off x="9819442" y="1775103"/>
            <a:ext cx="38280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Prevention / Mitigation</a:t>
            </a:r>
            <a:endParaRPr lang="en-US" sz="14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898FE351-1DC0-3783-A5F3-22AB64F42B38}"/>
              </a:ext>
            </a:extLst>
          </p:cNvPr>
          <p:cNvSpPr/>
          <p:nvPr/>
        </p:nvSpPr>
        <p:spPr>
          <a:xfrm>
            <a:off x="801410" y="2181820"/>
            <a:ext cx="13027581" cy="1393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0A749F88-8628-2FA0-A188-F7D6623C08F6}"/>
              </a:ext>
            </a:extLst>
          </p:cNvPr>
          <p:cNvSpPr/>
          <p:nvPr/>
        </p:nvSpPr>
        <p:spPr>
          <a:xfrm>
            <a:off x="983337" y="2298263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R1</a:t>
            </a:r>
            <a:endParaRPr lang="en-US" sz="14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A0EE623-B819-9168-5371-A80E98E40053}"/>
              </a:ext>
            </a:extLst>
          </p:cNvPr>
          <p:cNvSpPr/>
          <p:nvPr/>
        </p:nvSpPr>
        <p:spPr>
          <a:xfrm>
            <a:off x="2289810" y="2298263"/>
            <a:ext cx="197179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issues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(missing fields, inconsistent dates; city vs resort mix-ups)</a:t>
            </a:r>
            <a:endParaRPr lang="en-US" sz="14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8BC7CDD-BC90-E9BC-76D4-81AC59BE86B3}"/>
              </a:ext>
            </a:extLst>
          </p:cNvPr>
          <p:cNvSpPr/>
          <p:nvPr/>
        </p:nvSpPr>
        <p:spPr>
          <a:xfrm>
            <a:off x="4632127" y="2298263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</a:t>
            </a:r>
            <a:endParaRPr lang="en-US" sz="14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F90474F5-3AE7-0112-1723-B76A437A7294}"/>
              </a:ext>
            </a:extLst>
          </p:cNvPr>
          <p:cNvSpPr/>
          <p:nvPr/>
        </p:nvSpPr>
        <p:spPr>
          <a:xfrm>
            <a:off x="5934789" y="2298263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</a:t>
            </a:r>
            <a:endParaRPr lang="en-US" sz="14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095C9822-BC1E-EED2-0DAC-68784EC43362}"/>
              </a:ext>
            </a:extLst>
          </p:cNvPr>
          <p:cNvSpPr/>
          <p:nvPr/>
        </p:nvSpPr>
        <p:spPr>
          <a:xfrm>
            <a:off x="7237452" y="2298263"/>
            <a:ext cx="2211467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Profiling shows invalid/empty date parts; revenue calc off vs expectations</a:t>
            </a:r>
            <a:endParaRPr lang="en-US" sz="14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9D49F7B6-165A-A936-3794-7DB414F146B1}"/>
              </a:ext>
            </a:extLst>
          </p:cNvPr>
          <p:cNvSpPr/>
          <p:nvPr/>
        </p:nvSpPr>
        <p:spPr>
          <a:xfrm>
            <a:off x="9819442" y="2298263"/>
            <a:ext cx="382809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Follow the </a:t>
            </a: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cleaning plan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filter to Resort Hotel, combine arrival date fields, exclude cancellations from revenue/occupancy; document assumptions.</a:t>
            </a:r>
            <a:endParaRPr lang="en-US" sz="1400" dirty="0"/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6A94EEA4-23BB-C5CB-FB44-8E3009BC030A}"/>
              </a:ext>
            </a:extLst>
          </p:cNvPr>
          <p:cNvSpPr/>
          <p:nvPr/>
        </p:nvSpPr>
        <p:spPr>
          <a:xfrm>
            <a:off x="801410" y="3575804"/>
            <a:ext cx="13027581" cy="11037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5D037EC-4C93-3F71-A595-D24BDD8839A1}"/>
              </a:ext>
            </a:extLst>
          </p:cNvPr>
          <p:cNvSpPr/>
          <p:nvPr/>
        </p:nvSpPr>
        <p:spPr>
          <a:xfrm>
            <a:off x="983337" y="3692247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R3</a:t>
            </a:r>
            <a:endParaRPr lang="en-US" sz="14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4AC7C95A-7E05-698D-03DC-F454DF30CC1E}"/>
              </a:ext>
            </a:extLst>
          </p:cNvPr>
          <p:cNvSpPr/>
          <p:nvPr/>
        </p:nvSpPr>
        <p:spPr>
          <a:xfrm>
            <a:off x="2289810" y="3692247"/>
            <a:ext cx="197179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KPI ambiguity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(definitions disputed later)</a:t>
            </a:r>
            <a:endParaRPr lang="en-US" sz="140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3B1FA69C-CDC4-FEDD-F6FC-4F41A62357AC}"/>
              </a:ext>
            </a:extLst>
          </p:cNvPr>
          <p:cNvSpPr/>
          <p:nvPr/>
        </p:nvSpPr>
        <p:spPr>
          <a:xfrm>
            <a:off x="4632127" y="3692247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</a:t>
            </a:r>
            <a:endParaRPr lang="en-US" sz="14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0592DFA-BFFF-C17A-F509-FCD201219390}"/>
              </a:ext>
            </a:extLst>
          </p:cNvPr>
          <p:cNvSpPr/>
          <p:nvPr/>
        </p:nvSpPr>
        <p:spPr>
          <a:xfrm>
            <a:off x="5934789" y="3692247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</a:t>
            </a:r>
            <a:endParaRPr lang="en-US" sz="14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D4DCFEEA-543E-7FA4-5038-F7C21B3B459D}"/>
              </a:ext>
            </a:extLst>
          </p:cNvPr>
          <p:cNvSpPr/>
          <p:nvPr/>
        </p:nvSpPr>
        <p:spPr>
          <a:xfrm>
            <a:off x="7237452" y="3692247"/>
            <a:ext cx="221146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Different formulas appear across files; inconsistent ADR/RevPAR</a:t>
            </a:r>
            <a:endParaRPr lang="en-US" sz="1400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5BC5D32D-DCD3-053F-3FDC-B06DDB8046ED}"/>
              </a:ext>
            </a:extLst>
          </p:cNvPr>
          <p:cNvSpPr/>
          <p:nvPr/>
        </p:nvSpPr>
        <p:spPr>
          <a:xfrm>
            <a:off x="9819442" y="3692247"/>
            <a:ext cx="382809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KPI template and scaling checks; keep one KPI sheet as the single source of truth.</a:t>
            </a:r>
            <a:endParaRPr lang="en-US" sz="1400" dirty="0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1F314C6F-7726-9F76-922D-429C196C2794}"/>
              </a:ext>
            </a:extLst>
          </p:cNvPr>
          <p:cNvSpPr/>
          <p:nvPr/>
        </p:nvSpPr>
        <p:spPr>
          <a:xfrm>
            <a:off x="801410" y="4679513"/>
            <a:ext cx="13027581" cy="11037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98998882-6862-9978-26D4-E38210CB9FBD}"/>
              </a:ext>
            </a:extLst>
          </p:cNvPr>
          <p:cNvSpPr/>
          <p:nvPr/>
        </p:nvSpPr>
        <p:spPr>
          <a:xfrm>
            <a:off x="983337" y="4795957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R4</a:t>
            </a:r>
            <a:endParaRPr lang="en-US" sz="14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8076A7CC-A7E2-B5DF-9BDA-25135B135048}"/>
              </a:ext>
            </a:extLst>
          </p:cNvPr>
          <p:cNvSpPr/>
          <p:nvPr/>
        </p:nvSpPr>
        <p:spPr>
          <a:xfrm>
            <a:off x="2289810" y="4795957"/>
            <a:ext cx="197179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Team availability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(exams/illness)</a:t>
            </a:r>
            <a:endParaRPr lang="en-US" sz="14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AC6CB8F0-3FA1-F850-C388-5D32FF778DA1}"/>
              </a:ext>
            </a:extLst>
          </p:cNvPr>
          <p:cNvSpPr/>
          <p:nvPr/>
        </p:nvSpPr>
        <p:spPr>
          <a:xfrm>
            <a:off x="4632127" y="4795957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</a:t>
            </a:r>
            <a:endParaRPr lang="en-US" sz="1400" dirty="0"/>
          </a:p>
        </p:txBody>
      </p:sp>
      <p:sp>
        <p:nvSpPr>
          <p:cNvPr id="29" name="Text 27">
            <a:extLst>
              <a:ext uri="{FF2B5EF4-FFF2-40B4-BE49-F238E27FC236}">
                <a16:creationId xmlns:a16="http://schemas.microsoft.com/office/drawing/2014/main" id="{C76EDE10-538B-AFF9-4D88-99799E5DB376}"/>
              </a:ext>
            </a:extLst>
          </p:cNvPr>
          <p:cNvSpPr/>
          <p:nvPr/>
        </p:nvSpPr>
        <p:spPr>
          <a:xfrm>
            <a:off x="5934789" y="4795957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</a:t>
            </a:r>
            <a:endParaRPr lang="en-US" sz="1400" dirty="0"/>
          </a:p>
        </p:txBody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6DFDABB5-8615-219C-A41E-F8356D6DCC2C}"/>
              </a:ext>
            </a:extLst>
          </p:cNvPr>
          <p:cNvSpPr/>
          <p:nvPr/>
        </p:nvSpPr>
        <p:spPr>
          <a:xfrm>
            <a:off x="7237452" y="4795957"/>
            <a:ext cx="221146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Missed mid-week check; tasks idle &gt;48h</a:t>
            </a:r>
            <a:endParaRPr lang="en-US" sz="14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FC908F4B-770D-5142-6A0A-373FB46A07A5}"/>
              </a:ext>
            </a:extLst>
          </p:cNvPr>
          <p:cNvSpPr/>
          <p:nvPr/>
        </p:nvSpPr>
        <p:spPr>
          <a:xfrm>
            <a:off x="9819442" y="4795957"/>
            <a:ext cx="382809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RACI assignments + clear alternates; keep tasks small and peer-reviewable; maintain a “one-page” handover note.</a:t>
            </a:r>
            <a:endParaRPr lang="en-US" sz="1400" dirty="0"/>
          </a:p>
        </p:txBody>
      </p:sp>
      <p:sp>
        <p:nvSpPr>
          <p:cNvPr id="32" name="Shape 30">
            <a:extLst>
              <a:ext uri="{FF2B5EF4-FFF2-40B4-BE49-F238E27FC236}">
                <a16:creationId xmlns:a16="http://schemas.microsoft.com/office/drawing/2014/main" id="{4AFA3E9C-4385-87AB-85EF-A32F498DDCC9}"/>
              </a:ext>
            </a:extLst>
          </p:cNvPr>
          <p:cNvSpPr/>
          <p:nvPr/>
        </p:nvSpPr>
        <p:spPr>
          <a:xfrm>
            <a:off x="801410" y="5783223"/>
            <a:ext cx="13027581" cy="8134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6FAA4262-5D3A-8E5D-465D-25407B72E51D}"/>
              </a:ext>
            </a:extLst>
          </p:cNvPr>
          <p:cNvSpPr/>
          <p:nvPr/>
        </p:nvSpPr>
        <p:spPr>
          <a:xfrm>
            <a:off x="983337" y="5899666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R5</a:t>
            </a:r>
            <a:endParaRPr lang="en-US" sz="1400" dirty="0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4DCC0BEA-3DDA-6FC7-06DF-D7826453BE90}"/>
              </a:ext>
            </a:extLst>
          </p:cNvPr>
          <p:cNvSpPr/>
          <p:nvPr/>
        </p:nvSpPr>
        <p:spPr>
          <a:xfrm>
            <a:off x="2289810" y="5899666"/>
            <a:ext cx="197179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Presentation readiness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(storyline unclear)</a:t>
            </a:r>
            <a:endParaRPr lang="en-US" sz="1400" dirty="0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31C29BD8-F35E-C39E-6436-6DCE6476574A}"/>
              </a:ext>
            </a:extLst>
          </p:cNvPr>
          <p:cNvSpPr/>
          <p:nvPr/>
        </p:nvSpPr>
        <p:spPr>
          <a:xfrm>
            <a:off x="4632127" y="5899666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</a:t>
            </a:r>
            <a:endParaRPr lang="en-US" sz="1400" dirty="0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1484E23A-7DD3-70EC-1F83-3F0FA55E6651}"/>
              </a:ext>
            </a:extLst>
          </p:cNvPr>
          <p:cNvSpPr/>
          <p:nvPr/>
        </p:nvSpPr>
        <p:spPr>
          <a:xfrm>
            <a:off x="5934789" y="5899666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</a:t>
            </a:r>
            <a:endParaRPr lang="en-US" sz="1400" dirty="0"/>
          </a:p>
        </p:txBody>
      </p:sp>
      <p:sp>
        <p:nvSpPr>
          <p:cNvPr id="37" name="Text 35">
            <a:extLst>
              <a:ext uri="{FF2B5EF4-FFF2-40B4-BE49-F238E27FC236}">
                <a16:creationId xmlns:a16="http://schemas.microsoft.com/office/drawing/2014/main" id="{7309881F-5B15-9283-907F-8A9424775A50}"/>
              </a:ext>
            </a:extLst>
          </p:cNvPr>
          <p:cNvSpPr/>
          <p:nvPr/>
        </p:nvSpPr>
        <p:spPr>
          <a:xfrm>
            <a:off x="7237452" y="5899666"/>
            <a:ext cx="221146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Last-minute slide edits; inconsistent screenshots</a:t>
            </a:r>
            <a:endParaRPr lang="en-US" sz="14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62670DE8-C90E-BD98-FD24-09FED40EB254}"/>
              </a:ext>
            </a:extLst>
          </p:cNvPr>
          <p:cNvSpPr/>
          <p:nvPr/>
        </p:nvSpPr>
        <p:spPr>
          <a:xfrm>
            <a:off x="9819442" y="5899666"/>
            <a:ext cx="382809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prototype storyboarding to lock layout/flow; start slide deck one week before each gate.</a:t>
            </a:r>
            <a:endParaRPr lang="en-US" sz="1400" dirty="0"/>
          </a:p>
        </p:txBody>
      </p:sp>
      <p:sp>
        <p:nvSpPr>
          <p:cNvPr id="39" name="Shape 37">
            <a:extLst>
              <a:ext uri="{FF2B5EF4-FFF2-40B4-BE49-F238E27FC236}">
                <a16:creationId xmlns:a16="http://schemas.microsoft.com/office/drawing/2014/main" id="{A9244C50-E0A3-22EF-E584-236FB45FAF09}"/>
              </a:ext>
            </a:extLst>
          </p:cNvPr>
          <p:cNvSpPr/>
          <p:nvPr/>
        </p:nvSpPr>
        <p:spPr>
          <a:xfrm>
            <a:off x="801410" y="6596658"/>
            <a:ext cx="13027581" cy="813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>
            <a:extLst>
              <a:ext uri="{FF2B5EF4-FFF2-40B4-BE49-F238E27FC236}">
                <a16:creationId xmlns:a16="http://schemas.microsoft.com/office/drawing/2014/main" id="{71652A5B-A29B-3374-7DFF-6BE474C78221}"/>
              </a:ext>
            </a:extLst>
          </p:cNvPr>
          <p:cNvSpPr/>
          <p:nvPr/>
        </p:nvSpPr>
        <p:spPr>
          <a:xfrm>
            <a:off x="983337" y="6713101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R6</a:t>
            </a:r>
            <a:endParaRPr lang="en-US" sz="1400" dirty="0"/>
          </a:p>
        </p:txBody>
      </p:sp>
      <p:sp>
        <p:nvSpPr>
          <p:cNvPr id="41" name="Text 39">
            <a:extLst>
              <a:ext uri="{FF2B5EF4-FFF2-40B4-BE49-F238E27FC236}">
                <a16:creationId xmlns:a16="http://schemas.microsoft.com/office/drawing/2014/main" id="{7B74AD4B-665B-AE7C-9D57-528E972EED69}"/>
              </a:ext>
            </a:extLst>
          </p:cNvPr>
          <p:cNvSpPr/>
          <p:nvPr/>
        </p:nvSpPr>
        <p:spPr>
          <a:xfrm>
            <a:off x="2289810" y="6713101"/>
            <a:ext cx="197179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Misalignment with course deliverables</a:t>
            </a:r>
            <a:endParaRPr lang="en-US" sz="1400" dirty="0"/>
          </a:p>
        </p:txBody>
      </p:sp>
      <p:sp>
        <p:nvSpPr>
          <p:cNvPr id="42" name="Text 40">
            <a:extLst>
              <a:ext uri="{FF2B5EF4-FFF2-40B4-BE49-F238E27FC236}">
                <a16:creationId xmlns:a16="http://schemas.microsoft.com/office/drawing/2014/main" id="{5D6C0A42-8B5D-EBB0-280D-DC0FB9F7F188}"/>
              </a:ext>
            </a:extLst>
          </p:cNvPr>
          <p:cNvSpPr/>
          <p:nvPr/>
        </p:nvSpPr>
        <p:spPr>
          <a:xfrm>
            <a:off x="4632127" y="6713101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</a:t>
            </a:r>
            <a:endParaRPr lang="en-US" sz="140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5D212DD1-F05F-26EA-2BE1-CC17DEDD97CA}"/>
              </a:ext>
            </a:extLst>
          </p:cNvPr>
          <p:cNvSpPr/>
          <p:nvPr/>
        </p:nvSpPr>
        <p:spPr>
          <a:xfrm>
            <a:off x="5934789" y="6713101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</a:t>
            </a:r>
            <a:endParaRPr lang="en-US" sz="1400" dirty="0"/>
          </a:p>
        </p:txBody>
      </p:sp>
      <p:sp>
        <p:nvSpPr>
          <p:cNvPr id="44" name="Text 42">
            <a:extLst>
              <a:ext uri="{FF2B5EF4-FFF2-40B4-BE49-F238E27FC236}">
                <a16:creationId xmlns:a16="http://schemas.microsoft.com/office/drawing/2014/main" id="{438F50D0-61BB-1E34-A3B7-381F2DE5FB8E}"/>
              </a:ext>
            </a:extLst>
          </p:cNvPr>
          <p:cNvSpPr/>
          <p:nvPr/>
        </p:nvSpPr>
        <p:spPr>
          <a:xfrm>
            <a:off x="7237452" y="6713101"/>
            <a:ext cx="221146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Feedback: “missing exercise requirements”</a:t>
            </a:r>
            <a:endParaRPr lang="en-US" sz="1400" dirty="0"/>
          </a:p>
        </p:txBody>
      </p:sp>
      <p:sp>
        <p:nvSpPr>
          <p:cNvPr id="45" name="Text 43">
            <a:extLst>
              <a:ext uri="{FF2B5EF4-FFF2-40B4-BE49-F238E27FC236}">
                <a16:creationId xmlns:a16="http://schemas.microsoft.com/office/drawing/2014/main" id="{97324917-E52E-BA13-C398-3040757D2198}"/>
              </a:ext>
            </a:extLst>
          </p:cNvPr>
          <p:cNvSpPr/>
          <p:nvPr/>
        </p:nvSpPr>
        <p:spPr>
          <a:xfrm>
            <a:off x="9819442" y="6713101"/>
            <a:ext cx="382809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Cross-check weekly with the </a:t>
            </a: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checklist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the official </a:t>
            </a:r>
            <a:r>
              <a:rPr lang="en-US" sz="14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schedule</a:t>
            </a: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; keep a running compliance list.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487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A8F31-5A74-7DDF-A6C4-743D172B8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F3EF4A4-123C-6568-7B9C-6CC291B3D03F}"/>
              </a:ext>
            </a:extLst>
          </p:cNvPr>
          <p:cNvSpPr/>
          <p:nvPr/>
        </p:nvSpPr>
        <p:spPr>
          <a:xfrm>
            <a:off x="793790" y="634603"/>
            <a:ext cx="810541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Quality Management: PDCA Cycle</a:t>
            </a:r>
            <a:endParaRPr lang="en-US" sz="4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787E038-AC2F-D17C-5BAF-973DC9439497}"/>
              </a:ext>
            </a:extLst>
          </p:cNvPr>
          <p:cNvSpPr/>
          <p:nvPr/>
        </p:nvSpPr>
        <p:spPr>
          <a:xfrm>
            <a:off x="793790" y="1738908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Plan-Do-Check-Act ensures continuous improvement at every project phase.</a:t>
            </a:r>
            <a:endParaRPr lang="en-US" sz="16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20187AF-41E1-B5E4-4AA6-1506F02CF61A}"/>
              </a:ext>
            </a:extLst>
          </p:cNvPr>
          <p:cNvSpPr/>
          <p:nvPr/>
        </p:nvSpPr>
        <p:spPr>
          <a:xfrm>
            <a:off x="2130147" y="275177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Plan</a:t>
            </a:r>
            <a:endParaRPr lang="en-US" sz="21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7096FBA-6BA0-0F36-E09D-1A15381F5188}"/>
              </a:ext>
            </a:extLst>
          </p:cNvPr>
          <p:cNvSpPr/>
          <p:nvPr/>
        </p:nvSpPr>
        <p:spPr>
          <a:xfrm>
            <a:off x="793790" y="3217545"/>
            <a:ext cx="402990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goal, gather info, form hypothesis, define success metrics.</a:t>
            </a:r>
            <a:endParaRPr lang="en-US" sz="16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30546B3-3EE9-9508-EF21-222B885E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834" y="2326124"/>
            <a:ext cx="4336733" cy="4336733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216F2323-E00E-2D93-C31C-8DCF2ECB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1142" y="3091220"/>
            <a:ext cx="322421" cy="322421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A49EE710-982A-4E08-3E97-CEB7D0F21CB6}"/>
              </a:ext>
            </a:extLst>
          </p:cNvPr>
          <p:cNvSpPr/>
          <p:nvPr/>
        </p:nvSpPr>
        <p:spPr>
          <a:xfrm>
            <a:off x="9806702" y="275177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</a:t>
            </a:r>
            <a:endParaRPr lang="en-US" sz="21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117AE38-AEA3-BC59-DD66-74AF36DA540D}"/>
              </a:ext>
            </a:extLst>
          </p:cNvPr>
          <p:cNvSpPr/>
          <p:nvPr/>
        </p:nvSpPr>
        <p:spPr>
          <a:xfrm>
            <a:off x="9806702" y="3217545"/>
            <a:ext cx="402990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Lightweight prototype or pilot to learn, not perfect.</a:t>
            </a:r>
            <a:endParaRPr lang="en-US" sz="16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D81C9F20-2C13-EB53-67D1-E32BF31AC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834" y="2326124"/>
            <a:ext cx="4336733" cy="4336733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072A72F8-DE21-FB2C-D351-5E7C8A7A6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5811" y="3460313"/>
            <a:ext cx="322421" cy="322421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B73F4070-4476-A2B3-8741-6535ACDF1964}"/>
              </a:ext>
            </a:extLst>
          </p:cNvPr>
          <p:cNvSpPr/>
          <p:nvPr/>
        </p:nvSpPr>
        <p:spPr>
          <a:xfrm>
            <a:off x="9806702" y="508170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</a:t>
            </a:r>
            <a:endParaRPr lang="en-US" sz="21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7B10077C-73F0-7BCE-7AD4-7162258FE146}"/>
              </a:ext>
            </a:extLst>
          </p:cNvPr>
          <p:cNvSpPr/>
          <p:nvPr/>
        </p:nvSpPr>
        <p:spPr>
          <a:xfrm>
            <a:off x="9806702" y="5547479"/>
            <a:ext cx="402990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Compare results against expectations; identify gaps and lessons.</a:t>
            </a:r>
            <a:endParaRPr lang="en-US" sz="1650" dirty="0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9C9A8954-5C3E-781B-6748-BB50D6CC3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834" y="2326124"/>
            <a:ext cx="4336733" cy="4336733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5F171274-CE35-1A1A-6EF3-23699E8D45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6717" y="5574983"/>
            <a:ext cx="322421" cy="322421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904E00F5-F47A-9814-C826-5CD623FBCE80}"/>
              </a:ext>
            </a:extLst>
          </p:cNvPr>
          <p:cNvSpPr/>
          <p:nvPr/>
        </p:nvSpPr>
        <p:spPr>
          <a:xfrm>
            <a:off x="2130147" y="508170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</a:t>
            </a:r>
            <a:endParaRPr lang="en-US" sz="21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3EEE1BE6-3592-26C2-B3AD-A0332F8F6253}"/>
              </a:ext>
            </a:extLst>
          </p:cNvPr>
          <p:cNvSpPr/>
          <p:nvPr/>
        </p:nvSpPr>
        <p:spPr>
          <a:xfrm>
            <a:off x="793790" y="5547479"/>
            <a:ext cx="402990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 improvements or loop back with new insights.</a:t>
            </a:r>
            <a:endParaRPr lang="en-US" sz="1650" dirty="0"/>
          </a:p>
        </p:txBody>
      </p:sp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C8E83AAC-06AC-13A0-9C55-3FAB7554A0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6834" y="2326124"/>
            <a:ext cx="4336733" cy="4336733"/>
          </a:xfrm>
          <a:prstGeom prst="rect">
            <a:avLst/>
          </a:prstGeom>
        </p:spPr>
      </p:pic>
      <p:pic>
        <p:nvPicPr>
          <p:cNvPr id="19" name="Image 7" descr="preencoded.png">
            <a:extLst>
              <a:ext uri="{FF2B5EF4-FFF2-40B4-BE49-F238E27FC236}">
                <a16:creationId xmlns:a16="http://schemas.microsoft.com/office/drawing/2014/main" id="{82596438-5D23-D983-5B6A-39EC5418D8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12048" y="5205889"/>
            <a:ext cx="322421" cy="322421"/>
          </a:xfrm>
          <a:prstGeom prst="rect">
            <a:avLst/>
          </a:prstGeom>
        </p:spPr>
      </p:pic>
      <p:sp>
        <p:nvSpPr>
          <p:cNvPr id="20" name="Text 10">
            <a:extLst>
              <a:ext uri="{FF2B5EF4-FFF2-40B4-BE49-F238E27FC236}">
                <a16:creationId xmlns:a16="http://schemas.microsoft.com/office/drawing/2014/main" id="{3B60AF6E-295E-9D44-0EEA-59BCBF524265}"/>
              </a:ext>
            </a:extLst>
          </p:cNvPr>
          <p:cNvSpPr/>
          <p:nvPr/>
        </p:nvSpPr>
        <p:spPr>
          <a:xfrm>
            <a:off x="793790" y="6905268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Why PDCA?</a:t>
            </a: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It’s simple, iterative, and works for any project: plan a small step, try it, see how it went, and then either lock it in or adjust before scaling up.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26246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BFD2-731E-B05E-988A-D38D1FAFA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40652-1576-ACBB-21BC-879570743703}"/>
              </a:ext>
            </a:extLst>
          </p:cNvPr>
          <p:cNvSpPr/>
          <p:nvPr/>
        </p:nvSpPr>
        <p:spPr>
          <a:xfrm>
            <a:off x="793790" y="1325761"/>
            <a:ext cx="106570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Project Motivation: Addressing Resort Seasonality</a:t>
            </a:r>
            <a:endParaRPr lang="en-US" sz="35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D7C6A64-7FE9-A0A7-EA79-AA6F242D1D9A}"/>
              </a:ext>
            </a:extLst>
          </p:cNvPr>
          <p:cNvSpPr/>
          <p:nvPr/>
        </p:nvSpPr>
        <p:spPr>
          <a:xfrm>
            <a:off x="793790" y="2346365"/>
            <a:ext cx="13042821" cy="1367909"/>
          </a:xfrm>
          <a:prstGeom prst="roundRect">
            <a:avLst>
              <a:gd name="adj" fmla="val 2487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767294F-834A-DFA5-2EE4-9B599A7885E9}"/>
              </a:ext>
            </a:extLst>
          </p:cNvPr>
          <p:cNvSpPr/>
          <p:nvPr/>
        </p:nvSpPr>
        <p:spPr>
          <a:xfrm>
            <a:off x="824270" y="2376845"/>
            <a:ext cx="907256" cy="1306949"/>
          </a:xfrm>
          <a:prstGeom prst="rect">
            <a:avLst/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E65217B-FD94-6AA2-49AF-6296FB06EACD}"/>
              </a:ext>
            </a:extLst>
          </p:cNvPr>
          <p:cNvSpPr/>
          <p:nvPr/>
        </p:nvSpPr>
        <p:spPr>
          <a:xfrm>
            <a:off x="1107758" y="28176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B95CF32-0B34-22C9-647F-446871B3ECFB}"/>
              </a:ext>
            </a:extLst>
          </p:cNvPr>
          <p:cNvSpPr/>
          <p:nvPr/>
        </p:nvSpPr>
        <p:spPr>
          <a:xfrm>
            <a:off x="1958340" y="2603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High Seasonality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8AD981E-15CC-1044-6945-9941E13DFFBA}"/>
              </a:ext>
            </a:extLst>
          </p:cNvPr>
          <p:cNvSpPr/>
          <p:nvPr/>
        </p:nvSpPr>
        <p:spPr>
          <a:xfrm>
            <a:off x="1958340" y="3094077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Guest demand fluctuates drastically throughout the year.</a:t>
            </a:r>
            <a:endParaRPr lang="en-US" sz="175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1E356340-3CDD-F0BA-B901-7A8E2AD21F18}"/>
              </a:ext>
            </a:extLst>
          </p:cNvPr>
          <p:cNvSpPr/>
          <p:nvPr/>
        </p:nvSpPr>
        <p:spPr>
          <a:xfrm>
            <a:off x="793790" y="3941088"/>
            <a:ext cx="13042821" cy="1367909"/>
          </a:xfrm>
          <a:prstGeom prst="roundRect">
            <a:avLst>
              <a:gd name="adj" fmla="val 2487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012930ED-3AB8-0CC2-4A45-5E8FED81186C}"/>
              </a:ext>
            </a:extLst>
          </p:cNvPr>
          <p:cNvSpPr/>
          <p:nvPr/>
        </p:nvSpPr>
        <p:spPr>
          <a:xfrm>
            <a:off x="824270" y="3971568"/>
            <a:ext cx="907256" cy="1306949"/>
          </a:xfrm>
          <a:prstGeom prst="rect">
            <a:avLst/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AD9C3D4-AC69-4411-1DF9-03AFA9D2FE9C}"/>
              </a:ext>
            </a:extLst>
          </p:cNvPr>
          <p:cNvSpPr/>
          <p:nvPr/>
        </p:nvSpPr>
        <p:spPr>
          <a:xfrm>
            <a:off x="1107758" y="44123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C42ADAD-F716-ED67-C561-0F96093D76E4}"/>
              </a:ext>
            </a:extLst>
          </p:cNvPr>
          <p:cNvSpPr/>
          <p:nvPr/>
        </p:nvSpPr>
        <p:spPr>
          <a:xfrm>
            <a:off x="1958340" y="4198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Lack of BI Structure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4AE7BF5-3082-B779-4188-F620B9AB6459}"/>
              </a:ext>
            </a:extLst>
          </p:cNvPr>
          <p:cNvSpPr/>
          <p:nvPr/>
        </p:nvSpPr>
        <p:spPr>
          <a:xfrm>
            <a:off x="1958340" y="4688800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Decisions often made without structured, data-driven insights.</a:t>
            </a:r>
            <a:endParaRPr lang="en-US" sz="175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4F2E4AC9-D0D4-689A-E440-CFDAAE99264A}"/>
              </a:ext>
            </a:extLst>
          </p:cNvPr>
          <p:cNvSpPr/>
          <p:nvPr/>
        </p:nvSpPr>
        <p:spPr>
          <a:xfrm>
            <a:off x="793790" y="5535811"/>
            <a:ext cx="13042821" cy="1367909"/>
          </a:xfrm>
          <a:prstGeom prst="roundRect">
            <a:avLst>
              <a:gd name="adj" fmla="val 2487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7EEC1E01-11CC-004F-E2EF-E8E6BEF1A3F0}"/>
              </a:ext>
            </a:extLst>
          </p:cNvPr>
          <p:cNvSpPr/>
          <p:nvPr/>
        </p:nvSpPr>
        <p:spPr>
          <a:xfrm>
            <a:off x="824270" y="5566291"/>
            <a:ext cx="907256" cy="1306949"/>
          </a:xfrm>
          <a:prstGeom prst="rect">
            <a:avLst/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503D437-2226-9D7B-4151-FC43B5379384}"/>
              </a:ext>
            </a:extLst>
          </p:cNvPr>
          <p:cNvSpPr/>
          <p:nvPr/>
        </p:nvSpPr>
        <p:spPr>
          <a:xfrm>
            <a:off x="1107758" y="60070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03C95E6D-4909-0424-FB67-6E063171BA52}"/>
              </a:ext>
            </a:extLst>
          </p:cNvPr>
          <p:cNvSpPr/>
          <p:nvPr/>
        </p:nvSpPr>
        <p:spPr>
          <a:xfrm>
            <a:off x="1958340" y="5793105"/>
            <a:ext cx="3034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Optimize Performance</a:t>
            </a:r>
            <a:endParaRPr lang="en-US" sz="22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A0C16EF-0412-9F81-B49F-370C62B069C3}"/>
              </a:ext>
            </a:extLst>
          </p:cNvPr>
          <p:cNvSpPr/>
          <p:nvPr/>
        </p:nvSpPr>
        <p:spPr>
          <a:xfrm>
            <a:off x="1958340" y="6283523"/>
            <a:ext cx="118477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Need for stable revenue management and operational planning.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9657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9B541-6E35-7463-1940-14EE258B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F4A888-70DD-2CEB-235F-F7D2A3BB3DC3}"/>
              </a:ext>
            </a:extLst>
          </p:cNvPr>
          <p:cNvSpPr/>
          <p:nvPr/>
        </p:nvSpPr>
        <p:spPr>
          <a:xfrm>
            <a:off x="793790" y="735806"/>
            <a:ext cx="995695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124E73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Our Task: Designing a Power BI Dashboard Solution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87AA0D7-2A35-667D-0C24-48FE4F3A0BF0}"/>
              </a:ext>
            </a:extLst>
          </p:cNvPr>
          <p:cNvSpPr/>
          <p:nvPr/>
        </p:nvSpPr>
        <p:spPr>
          <a:xfrm>
            <a:off x="793790" y="1735931"/>
            <a:ext cx="694944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are tasked with creating interactive Power BI dashboards from real-world resort booking data to empower decision-makers.</a:t>
            </a:r>
            <a:endParaRPr lang="en-US" sz="1600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3392F74F-2300-8D4C-A6CE-04452F521394}"/>
              </a:ext>
            </a:extLst>
          </p:cNvPr>
          <p:cNvSpPr/>
          <p:nvPr/>
        </p:nvSpPr>
        <p:spPr>
          <a:xfrm>
            <a:off x="793790" y="2618899"/>
            <a:ext cx="6949440" cy="1303496"/>
          </a:xfrm>
          <a:prstGeom prst="roundRect">
            <a:avLst>
              <a:gd name="adj" fmla="val 8418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72281054-BC30-6554-54BD-856788102318}"/>
              </a:ext>
            </a:extLst>
          </p:cNvPr>
          <p:cNvSpPr/>
          <p:nvPr/>
        </p:nvSpPr>
        <p:spPr>
          <a:xfrm>
            <a:off x="770930" y="2618899"/>
            <a:ext cx="91440" cy="1303496"/>
          </a:xfrm>
          <a:prstGeom prst="roundRect">
            <a:avLst>
              <a:gd name="adj" fmla="val 33488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03F3906-D98A-A2AC-C90C-47712D7BE122}"/>
              </a:ext>
            </a:extLst>
          </p:cNvPr>
          <p:cNvSpPr/>
          <p:nvPr/>
        </p:nvSpPr>
        <p:spPr>
          <a:xfrm>
            <a:off x="1089303" y="2845832"/>
            <a:ext cx="262139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Analyze Booking Data</a:t>
            </a: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CBA931C-D5B2-0F75-D035-8706AE0D7B6A}"/>
              </a:ext>
            </a:extLst>
          </p:cNvPr>
          <p:cNvSpPr/>
          <p:nvPr/>
        </p:nvSpPr>
        <p:spPr>
          <a:xfrm>
            <a:off x="1089303" y="3368754"/>
            <a:ext cx="642699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seasonal trends, pricing effectiveness, and cancellation patterns.</a:t>
            </a:r>
            <a:endParaRPr lang="en-US" sz="160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E406304B-6BEC-B3E8-E398-2BC8BDFE51BF}"/>
              </a:ext>
            </a:extLst>
          </p:cNvPr>
          <p:cNvSpPr/>
          <p:nvPr/>
        </p:nvSpPr>
        <p:spPr>
          <a:xfrm>
            <a:off x="793790" y="4126468"/>
            <a:ext cx="6949440" cy="1630204"/>
          </a:xfrm>
          <a:prstGeom prst="roundRect">
            <a:avLst>
              <a:gd name="adj" fmla="val 6731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3458AB8F-7F3E-68A4-63EF-DA986EE34622}"/>
              </a:ext>
            </a:extLst>
          </p:cNvPr>
          <p:cNvSpPr/>
          <p:nvPr/>
        </p:nvSpPr>
        <p:spPr>
          <a:xfrm>
            <a:off x="770930" y="4126468"/>
            <a:ext cx="91440" cy="1630204"/>
          </a:xfrm>
          <a:prstGeom prst="roundRect">
            <a:avLst>
              <a:gd name="adj" fmla="val 33488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8244163-96D6-5E71-8C5D-AFBFCA9F049B}"/>
              </a:ext>
            </a:extLst>
          </p:cNvPr>
          <p:cNvSpPr/>
          <p:nvPr/>
        </p:nvSpPr>
        <p:spPr>
          <a:xfrm>
            <a:off x="1089303" y="435340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Define Key KPIs</a:t>
            </a:r>
            <a:endParaRPr lang="en-US" sz="20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249D64F-7931-3BFE-BBE8-CF52A2C7AF59}"/>
              </a:ext>
            </a:extLst>
          </p:cNvPr>
          <p:cNvSpPr/>
          <p:nvPr/>
        </p:nvSpPr>
        <p:spPr>
          <a:xfrm>
            <a:off x="1089303" y="4876324"/>
            <a:ext cx="64269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Establish relevant metrics for revenue management and operational oversight.</a:t>
            </a: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72F6C2B7-57A7-13E3-4830-A1599B19E9BA}"/>
              </a:ext>
            </a:extLst>
          </p:cNvPr>
          <p:cNvSpPr/>
          <p:nvPr/>
        </p:nvSpPr>
        <p:spPr>
          <a:xfrm>
            <a:off x="793790" y="5960745"/>
            <a:ext cx="6949440" cy="1303496"/>
          </a:xfrm>
          <a:prstGeom prst="roundRect">
            <a:avLst>
              <a:gd name="adj" fmla="val 8418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53BB5EBE-2393-11D8-28BF-2EC28BC05209}"/>
              </a:ext>
            </a:extLst>
          </p:cNvPr>
          <p:cNvSpPr/>
          <p:nvPr/>
        </p:nvSpPr>
        <p:spPr>
          <a:xfrm>
            <a:off x="770930" y="5960745"/>
            <a:ext cx="91440" cy="1303496"/>
          </a:xfrm>
          <a:prstGeom prst="roundRect">
            <a:avLst>
              <a:gd name="adj" fmla="val 33488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72539FAC-02C7-F7EF-4B85-D2E3C9774B6F}"/>
              </a:ext>
            </a:extLst>
          </p:cNvPr>
          <p:cNvSpPr/>
          <p:nvPr/>
        </p:nvSpPr>
        <p:spPr>
          <a:xfrm>
            <a:off x="1089303" y="6187678"/>
            <a:ext cx="340852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Visualize Actionable Insights</a:t>
            </a:r>
            <a:endParaRPr lang="en-US" sz="200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80D53CB3-A7BD-2807-FF6E-A2900985C4C8}"/>
              </a:ext>
            </a:extLst>
          </p:cNvPr>
          <p:cNvSpPr/>
          <p:nvPr/>
        </p:nvSpPr>
        <p:spPr>
          <a:xfrm>
            <a:off x="1089303" y="6710601"/>
            <a:ext cx="642699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 raw data into clear, visually supported recommendations.</a:t>
            </a:r>
            <a:endParaRPr lang="en-US" sz="16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196BE945-3C04-4A7B-1BAB-E0321821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769" y="1781770"/>
            <a:ext cx="5035748" cy="50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1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4702-5AF2-FAB7-49E9-FCE602A93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84982BA-D5BB-8957-BD78-CAB973E8286D}"/>
              </a:ext>
            </a:extLst>
          </p:cNvPr>
          <p:cNvSpPr/>
          <p:nvPr/>
        </p:nvSpPr>
        <p:spPr>
          <a:xfrm>
            <a:off x="793790" y="1563172"/>
            <a:ext cx="76609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Core Project Goals and Deliverables</a:t>
            </a:r>
            <a:endParaRPr lang="en-US" sz="35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E194053-6320-13B3-B08F-53EF59D1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83775"/>
            <a:ext cx="1134070" cy="136088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C98EAE2-543B-D955-2A21-468A0D72D370}"/>
              </a:ext>
            </a:extLst>
          </p:cNvPr>
          <p:cNvSpPr/>
          <p:nvPr/>
        </p:nvSpPr>
        <p:spPr>
          <a:xfrm>
            <a:off x="2154674" y="2810589"/>
            <a:ext cx="3757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Structured Data Foundation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9EB74C5-5CD5-6755-CD38-FE42C0ACBE2B}"/>
              </a:ext>
            </a:extLst>
          </p:cNvPr>
          <p:cNvSpPr/>
          <p:nvPr/>
        </p:nvSpPr>
        <p:spPr>
          <a:xfrm>
            <a:off x="2154674" y="33010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clean, focused dataset exclusively for resort hotel bookings.</a:t>
            </a:r>
            <a:endParaRPr lang="en-US" sz="17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39F662B1-BC08-92E7-B7CC-BCB6BAAD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44660"/>
            <a:ext cx="1134070" cy="1360884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0D48B7D2-2566-2007-50D6-F11405A12E59}"/>
              </a:ext>
            </a:extLst>
          </p:cNvPr>
          <p:cNvSpPr/>
          <p:nvPr/>
        </p:nvSpPr>
        <p:spPr>
          <a:xfrm>
            <a:off x="2154674" y="4171474"/>
            <a:ext cx="3739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Four-Module Power BI Suite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76D6BF15-24D9-AC44-91A6-83A339AF8CF6}"/>
              </a:ext>
            </a:extLst>
          </p:cNvPr>
          <p:cNvSpPr/>
          <p:nvPr/>
        </p:nvSpPr>
        <p:spPr>
          <a:xfrm>
            <a:off x="2154674" y="46618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Targeted views for Demand, Pricing, Channel, and Cancellation Risk.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19959725-9E55-2DAA-998B-46C44738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05544"/>
            <a:ext cx="1134070" cy="1360884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201551E9-EECB-D59E-0816-7288D923E4D9}"/>
              </a:ext>
            </a:extLst>
          </p:cNvPr>
          <p:cNvSpPr/>
          <p:nvPr/>
        </p:nvSpPr>
        <p:spPr>
          <a:xfrm>
            <a:off x="2154674" y="5532358"/>
            <a:ext cx="4416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Insight-Based Recommendations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2576674-9EC7-6504-ADE7-95411A7AB1C5}"/>
              </a:ext>
            </a:extLst>
          </p:cNvPr>
          <p:cNvSpPr/>
          <p:nvPr/>
        </p:nvSpPr>
        <p:spPr>
          <a:xfrm>
            <a:off x="2154674" y="60227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Supporting informed decisions on pricing, distribution, and policy planning.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3048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04435-948A-61C6-12CD-49BBDB07F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8F0883-97EC-28DD-B073-5B111A3C6BB2}"/>
              </a:ext>
            </a:extLst>
          </p:cNvPr>
          <p:cNvSpPr/>
          <p:nvPr/>
        </p:nvSpPr>
        <p:spPr>
          <a:xfrm>
            <a:off x="793790" y="936188"/>
            <a:ext cx="97666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Stakeholder Alignment and Value Proposition</a:t>
            </a:r>
            <a:endParaRPr lang="en-US" sz="35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3A562FF-8336-7EB7-4FDE-DBEA039CD812}"/>
              </a:ext>
            </a:extLst>
          </p:cNvPr>
          <p:cNvSpPr/>
          <p:nvPr/>
        </p:nvSpPr>
        <p:spPr>
          <a:xfrm>
            <a:off x="793790" y="19567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key roles and how the BI solution supports their objectives.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96AB8E4-6ED6-4E5F-957F-968C0382CDBF}"/>
              </a:ext>
            </a:extLst>
          </p:cNvPr>
          <p:cNvSpPr/>
          <p:nvPr/>
        </p:nvSpPr>
        <p:spPr>
          <a:xfrm>
            <a:off x="793790" y="2574846"/>
            <a:ext cx="130428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47B5D57-EE42-8730-B60A-90A71C3552FC}"/>
              </a:ext>
            </a:extLst>
          </p:cNvPr>
          <p:cNvSpPr/>
          <p:nvPr/>
        </p:nvSpPr>
        <p:spPr>
          <a:xfrm>
            <a:off x="801410" y="258246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94BD215-3B83-220D-31E8-EA12B67C331C}"/>
              </a:ext>
            </a:extLst>
          </p:cNvPr>
          <p:cNvSpPr/>
          <p:nvPr/>
        </p:nvSpPr>
        <p:spPr>
          <a:xfrm>
            <a:off x="1028343" y="272617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Stakeholder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26CDA53-C67F-354F-03E1-9C6F309360A7}"/>
              </a:ext>
            </a:extLst>
          </p:cNvPr>
          <p:cNvSpPr/>
          <p:nvPr/>
        </p:nvSpPr>
        <p:spPr>
          <a:xfrm>
            <a:off x="3637598" y="272617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Primary Expectation</a:t>
            </a:r>
            <a:endParaRPr lang="en-US" sz="17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5BDDAB4-BF32-3D88-AD61-A55F12B718A9}"/>
              </a:ext>
            </a:extLst>
          </p:cNvPr>
          <p:cNvSpPr/>
          <p:nvPr/>
        </p:nvSpPr>
        <p:spPr>
          <a:xfrm>
            <a:off x="8197215" y="2726174"/>
            <a:ext cx="5404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 Support</a:t>
            </a:r>
            <a:endParaRPr lang="en-US" sz="17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39F92CEA-7DB5-8677-CFD8-D207D349C84E}"/>
              </a:ext>
            </a:extLst>
          </p:cNvPr>
          <p:cNvSpPr/>
          <p:nvPr/>
        </p:nvSpPr>
        <p:spPr>
          <a:xfrm>
            <a:off x="801410" y="323278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400ADDE-4A37-3C5A-53C5-BD7D152B538B}"/>
              </a:ext>
            </a:extLst>
          </p:cNvPr>
          <p:cNvSpPr/>
          <p:nvPr/>
        </p:nvSpPr>
        <p:spPr>
          <a:xfrm>
            <a:off x="1028343" y="337649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Manager</a:t>
            </a:r>
            <a:endParaRPr lang="en-US" sz="17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90A33C7-E6C0-A6DE-FF5E-478F3A28EBEA}"/>
              </a:ext>
            </a:extLst>
          </p:cNvPr>
          <p:cNvSpPr/>
          <p:nvPr/>
        </p:nvSpPr>
        <p:spPr>
          <a:xfrm>
            <a:off x="3637598" y="3376493"/>
            <a:ext cx="40983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 pricing and occupancy (peak/off-peak)</a:t>
            </a:r>
            <a:endParaRPr lang="en-US" sz="17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93EEFC9-1212-6B9B-7897-4CA54C16664A}"/>
              </a:ext>
            </a:extLst>
          </p:cNvPr>
          <p:cNvSpPr/>
          <p:nvPr/>
        </p:nvSpPr>
        <p:spPr>
          <a:xfrm>
            <a:off x="8197215" y="3376493"/>
            <a:ext cx="54049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Seasonal demand trends and ADR effectiveness by month.</a:t>
            </a:r>
            <a:endParaRPr lang="en-US" sz="175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3F9984C1-3D0F-4A66-460D-D7240E453D80}"/>
              </a:ext>
            </a:extLst>
          </p:cNvPr>
          <p:cNvSpPr/>
          <p:nvPr/>
        </p:nvSpPr>
        <p:spPr>
          <a:xfrm>
            <a:off x="801410" y="424600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57B183A-3824-DEC3-9427-BCC68162F315}"/>
              </a:ext>
            </a:extLst>
          </p:cNvPr>
          <p:cNvSpPr/>
          <p:nvPr/>
        </p:nvSpPr>
        <p:spPr>
          <a:xfrm>
            <a:off x="1028343" y="438971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Marketing Manager</a:t>
            </a:r>
            <a:endParaRPr lang="en-US" sz="17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27A5701-2239-F635-6B81-082BAFA55521}"/>
              </a:ext>
            </a:extLst>
          </p:cNvPr>
          <p:cNvSpPr/>
          <p:nvPr/>
        </p:nvSpPr>
        <p:spPr>
          <a:xfrm>
            <a:off x="3637598" y="4389715"/>
            <a:ext cx="40983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 channel profitability; reduce OTA reliance</a:t>
            </a:r>
            <a:endParaRPr lang="en-US" sz="175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AD467B30-BB61-4A96-99D2-C4EA4A2E6841}"/>
              </a:ext>
            </a:extLst>
          </p:cNvPr>
          <p:cNvSpPr/>
          <p:nvPr/>
        </p:nvSpPr>
        <p:spPr>
          <a:xfrm>
            <a:off x="8197215" y="4389715"/>
            <a:ext cx="54049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and cancellation rate comparisons across all booking channels.</a:t>
            </a:r>
            <a:endParaRPr lang="en-US" sz="175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EF324BCE-15E2-BF6C-D845-577779BF82D0}"/>
              </a:ext>
            </a:extLst>
          </p:cNvPr>
          <p:cNvSpPr/>
          <p:nvPr/>
        </p:nvSpPr>
        <p:spPr>
          <a:xfrm>
            <a:off x="801410" y="525922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94A42E8-EF57-DD07-EEEC-57D63CC726F0}"/>
              </a:ext>
            </a:extLst>
          </p:cNvPr>
          <p:cNvSpPr/>
          <p:nvPr/>
        </p:nvSpPr>
        <p:spPr>
          <a:xfrm>
            <a:off x="1028343" y="540293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Operations Manager</a:t>
            </a:r>
            <a:endParaRPr lang="en-US" sz="17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04E57C3D-4446-E55F-A3EA-026C0174CF88}"/>
              </a:ext>
            </a:extLst>
          </p:cNvPr>
          <p:cNvSpPr/>
          <p:nvPr/>
        </p:nvSpPr>
        <p:spPr>
          <a:xfrm>
            <a:off x="3637598" y="5402937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Accurate staffing and operations planning</a:t>
            </a:r>
            <a:endParaRPr lang="en-US" sz="175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4570108A-4E07-A0C6-A81F-0F03DE5A51C6}"/>
              </a:ext>
            </a:extLst>
          </p:cNvPr>
          <p:cNvSpPr/>
          <p:nvPr/>
        </p:nvSpPr>
        <p:spPr>
          <a:xfrm>
            <a:off x="8197215" y="5402937"/>
            <a:ext cx="54049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Forecasted occupancy and booking lead-time data for resource allocation.</a:t>
            </a:r>
            <a:endParaRPr lang="en-US" sz="175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89E3B001-F099-1938-803C-EE964E47E396}"/>
              </a:ext>
            </a:extLst>
          </p:cNvPr>
          <p:cNvSpPr/>
          <p:nvPr/>
        </p:nvSpPr>
        <p:spPr>
          <a:xfrm>
            <a:off x="801410" y="627245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F280F9E2-06E6-C9D7-6F5A-1EF7BFA96F3C}"/>
              </a:ext>
            </a:extLst>
          </p:cNvPr>
          <p:cNvSpPr/>
          <p:nvPr/>
        </p:nvSpPr>
        <p:spPr>
          <a:xfrm>
            <a:off x="1028343" y="64161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Hotel Management</a:t>
            </a:r>
            <a:endParaRPr lang="en-US" sz="17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C0933B96-8D48-6B82-A500-140CB44D74A5}"/>
              </a:ext>
            </a:extLst>
          </p:cNvPr>
          <p:cNvSpPr/>
          <p:nvPr/>
        </p:nvSpPr>
        <p:spPr>
          <a:xfrm>
            <a:off x="3637598" y="6416159"/>
            <a:ext cx="40983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performance; reduce cancellation revenue loss</a:t>
            </a:r>
            <a:endParaRPr lang="en-US" sz="1750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AA578299-698A-6062-4581-D4C545C355B4}"/>
              </a:ext>
            </a:extLst>
          </p:cNvPr>
          <p:cNvSpPr/>
          <p:nvPr/>
        </p:nvSpPr>
        <p:spPr>
          <a:xfrm>
            <a:off x="8197215" y="6416159"/>
            <a:ext cx="54049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KPI summary views (RevPAR, cancellation rates, total estimated revenue).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0925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C11A7-0DB2-1220-34F0-C761BFE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1">
            <a:extLst>
              <a:ext uri="{FF2B5EF4-FFF2-40B4-BE49-F238E27FC236}">
                <a16:creationId xmlns:a16="http://schemas.microsoft.com/office/drawing/2014/main" id="{58CEEE1C-1029-5585-CE86-3C3B8859655C}"/>
              </a:ext>
            </a:extLst>
          </p:cNvPr>
          <p:cNvSpPr/>
          <p:nvPr/>
        </p:nvSpPr>
        <p:spPr>
          <a:xfrm>
            <a:off x="793790" y="821769"/>
            <a:ext cx="7530703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124E73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Data Source &amp; Focus: Resort Hotel Bookings</a:t>
            </a:r>
            <a:endParaRPr lang="en-US" sz="2850" dirty="0"/>
          </a:p>
        </p:txBody>
      </p:sp>
      <p:sp>
        <p:nvSpPr>
          <p:cNvPr id="39" name="Shape 2">
            <a:extLst>
              <a:ext uri="{FF2B5EF4-FFF2-40B4-BE49-F238E27FC236}">
                <a16:creationId xmlns:a16="http://schemas.microsoft.com/office/drawing/2014/main" id="{5C1701F0-10F8-6278-DC81-B36E9946A4D7}"/>
              </a:ext>
            </a:extLst>
          </p:cNvPr>
          <p:cNvSpPr/>
          <p:nvPr/>
        </p:nvSpPr>
        <p:spPr>
          <a:xfrm>
            <a:off x="793790" y="1547574"/>
            <a:ext cx="6430685" cy="2351842"/>
          </a:xfrm>
          <a:prstGeom prst="roundRect">
            <a:avLst>
              <a:gd name="adj" fmla="val 115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1681A16D-E73F-DAF4-EF4E-1EC36C940353}"/>
              </a:ext>
            </a:extLst>
          </p:cNvPr>
          <p:cNvSpPr/>
          <p:nvPr/>
        </p:nvSpPr>
        <p:spPr>
          <a:xfrm>
            <a:off x="975241" y="1743789"/>
            <a:ext cx="42630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u="sng" dirty="0">
                <a:solidFill>
                  <a:srgbClr val="325F7B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Hotel Booking Demand Dataset</a:t>
            </a:r>
            <a:endParaRPr lang="en-US" sz="2100" dirty="0"/>
          </a:p>
        </p:txBody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F23F8D47-FA4D-BB55-A7DD-E87AE68DBD66}"/>
              </a:ext>
            </a:extLst>
          </p:cNvPr>
          <p:cNvSpPr/>
          <p:nvPr/>
        </p:nvSpPr>
        <p:spPr>
          <a:xfrm>
            <a:off x="975241" y="2306300"/>
            <a:ext cx="60677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Publicly available dataset on Kaggle, containing detailed booking records including dates, length of stay, channels, ADR, and cancellation status.</a:t>
            </a:r>
            <a:endParaRPr lang="en-US" sz="1600" dirty="0"/>
          </a:p>
        </p:txBody>
      </p:sp>
      <p:sp>
        <p:nvSpPr>
          <p:cNvPr id="43" name="Shape 6">
            <a:extLst>
              <a:ext uri="{FF2B5EF4-FFF2-40B4-BE49-F238E27FC236}">
                <a16:creationId xmlns:a16="http://schemas.microsoft.com/office/drawing/2014/main" id="{C609D114-47A7-BDB1-9F4E-0FEC810229E7}"/>
              </a:ext>
            </a:extLst>
          </p:cNvPr>
          <p:cNvSpPr/>
          <p:nvPr/>
        </p:nvSpPr>
        <p:spPr>
          <a:xfrm>
            <a:off x="7405926" y="1547574"/>
            <a:ext cx="6430685" cy="2351842"/>
          </a:xfrm>
          <a:prstGeom prst="roundRect">
            <a:avLst>
              <a:gd name="adj" fmla="val 115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94B17B27-062E-BBC2-C9F3-86EBAB441A45}"/>
              </a:ext>
            </a:extLst>
          </p:cNvPr>
          <p:cNvSpPr/>
          <p:nvPr/>
        </p:nvSpPr>
        <p:spPr>
          <a:xfrm>
            <a:off x="7587377" y="180046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Seasonality</a:t>
            </a:r>
            <a:endParaRPr lang="en-US" sz="2100" dirty="0"/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318D82CB-ED62-864A-A82A-42BC228F954A}"/>
              </a:ext>
            </a:extLst>
          </p:cNvPr>
          <p:cNvSpPr/>
          <p:nvPr/>
        </p:nvSpPr>
        <p:spPr>
          <a:xfrm>
            <a:off x="7587377" y="2306300"/>
            <a:ext cx="60677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Tracks booking volume and occupancy trends using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arrival_date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fields and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length of stay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identify peak vs. low-demand months. Also uses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lead time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distinguish between last-minute vs. planned seasonal demand.</a:t>
            </a:r>
            <a:endParaRPr lang="en-US" sz="1600" dirty="0"/>
          </a:p>
        </p:txBody>
      </p:sp>
      <p:sp>
        <p:nvSpPr>
          <p:cNvPr id="47" name="Shape 10">
            <a:extLst>
              <a:ext uri="{FF2B5EF4-FFF2-40B4-BE49-F238E27FC236}">
                <a16:creationId xmlns:a16="http://schemas.microsoft.com/office/drawing/2014/main" id="{C159A14A-0A84-39C9-BBBB-569C4079838D}"/>
              </a:ext>
            </a:extLst>
          </p:cNvPr>
          <p:cNvSpPr/>
          <p:nvPr/>
        </p:nvSpPr>
        <p:spPr>
          <a:xfrm>
            <a:off x="793790" y="4080867"/>
            <a:ext cx="6430685" cy="2351842"/>
          </a:xfrm>
          <a:prstGeom prst="roundRect">
            <a:avLst>
              <a:gd name="adj" fmla="val 115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F5117BFD-9DEB-83AE-4236-9C042565BB75}"/>
              </a:ext>
            </a:extLst>
          </p:cNvPr>
          <p:cNvSpPr/>
          <p:nvPr/>
        </p:nvSpPr>
        <p:spPr>
          <a:xfrm>
            <a:off x="975241" y="437064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Pricing</a:t>
            </a:r>
          </a:p>
        </p:txBody>
      </p:sp>
      <p:sp>
        <p:nvSpPr>
          <p:cNvPr id="50" name="Text 13">
            <a:extLst>
              <a:ext uri="{FF2B5EF4-FFF2-40B4-BE49-F238E27FC236}">
                <a16:creationId xmlns:a16="http://schemas.microsoft.com/office/drawing/2014/main" id="{557F4061-50E5-85A1-0619-4D5DBAC74FAA}"/>
              </a:ext>
            </a:extLst>
          </p:cNvPr>
          <p:cNvSpPr/>
          <p:nvPr/>
        </p:nvSpPr>
        <p:spPr>
          <a:xfrm>
            <a:off x="975241" y="4836199"/>
            <a:ext cx="60677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Analyzes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ADR (Average Daily Rate)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at monthly level and across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customer_type and channel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Highlights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pricing misalignments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by comparing ADR against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occupancy and estimated revenue (ADR × nights)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  <p:sp>
        <p:nvSpPr>
          <p:cNvPr id="51" name="Shape 14">
            <a:extLst>
              <a:ext uri="{FF2B5EF4-FFF2-40B4-BE49-F238E27FC236}">
                <a16:creationId xmlns:a16="http://schemas.microsoft.com/office/drawing/2014/main" id="{240DBDFB-D01F-CF90-5E40-25AD51CAD18B}"/>
              </a:ext>
            </a:extLst>
          </p:cNvPr>
          <p:cNvSpPr/>
          <p:nvPr/>
        </p:nvSpPr>
        <p:spPr>
          <a:xfrm>
            <a:off x="7405926" y="4080867"/>
            <a:ext cx="6430685" cy="2351842"/>
          </a:xfrm>
          <a:prstGeom prst="roundRect">
            <a:avLst>
              <a:gd name="adj" fmla="val 115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16">
            <a:extLst>
              <a:ext uri="{FF2B5EF4-FFF2-40B4-BE49-F238E27FC236}">
                <a16:creationId xmlns:a16="http://schemas.microsoft.com/office/drawing/2014/main" id="{2F092A03-BC87-B787-24ED-0B2913696DC6}"/>
              </a:ext>
            </a:extLst>
          </p:cNvPr>
          <p:cNvSpPr/>
          <p:nvPr/>
        </p:nvSpPr>
        <p:spPr>
          <a:xfrm>
            <a:off x="7587377" y="437064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Channel</a:t>
            </a:r>
            <a:r>
              <a:rPr lang="en-US" sz="175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 Mix</a:t>
            </a:r>
            <a:endParaRPr lang="en-US" sz="1750" dirty="0"/>
          </a:p>
        </p:txBody>
      </p:sp>
      <p:sp>
        <p:nvSpPr>
          <p:cNvPr id="54" name="Text 17">
            <a:extLst>
              <a:ext uri="{FF2B5EF4-FFF2-40B4-BE49-F238E27FC236}">
                <a16:creationId xmlns:a16="http://schemas.microsoft.com/office/drawing/2014/main" id="{A4C9A030-6E73-52A3-82BD-AE3B6FC48230}"/>
              </a:ext>
            </a:extLst>
          </p:cNvPr>
          <p:cNvSpPr/>
          <p:nvPr/>
        </p:nvSpPr>
        <p:spPr>
          <a:xfrm>
            <a:off x="7587377" y="4821317"/>
            <a:ext cx="60677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Evaluates performance across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distribution_channel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market_segment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(e.g. Direct, TA/TO, Corporate, Online/Offline). Compares each channel’s </a:t>
            </a: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share of bookings, revenue contribution, and cancellation behavior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  <p:sp>
        <p:nvSpPr>
          <p:cNvPr id="55" name="Shape 18">
            <a:extLst>
              <a:ext uri="{FF2B5EF4-FFF2-40B4-BE49-F238E27FC236}">
                <a16:creationId xmlns:a16="http://schemas.microsoft.com/office/drawing/2014/main" id="{1EF4C564-BDF8-6924-4E46-3B35F815AEA2}"/>
              </a:ext>
            </a:extLst>
          </p:cNvPr>
          <p:cNvSpPr/>
          <p:nvPr/>
        </p:nvSpPr>
        <p:spPr>
          <a:xfrm>
            <a:off x="793790" y="6636782"/>
            <a:ext cx="13042821" cy="771049"/>
          </a:xfrm>
          <a:prstGeom prst="roundRect">
            <a:avLst>
              <a:gd name="adj" fmla="val 3530"/>
            </a:avLst>
          </a:prstGeom>
          <a:solidFill>
            <a:srgbClr val="C9DDE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6" name="Image 1" descr="preencoded.png">
            <a:extLst>
              <a:ext uri="{FF2B5EF4-FFF2-40B4-BE49-F238E27FC236}">
                <a16:creationId xmlns:a16="http://schemas.microsoft.com/office/drawing/2014/main" id="{95025777-6180-B353-D6DF-F3C1AB52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41" y="6902887"/>
            <a:ext cx="226814" cy="181451"/>
          </a:xfrm>
          <a:prstGeom prst="rect">
            <a:avLst/>
          </a:prstGeom>
        </p:spPr>
      </p:pic>
      <p:sp>
        <p:nvSpPr>
          <p:cNvPr id="57" name="Text 19">
            <a:extLst>
              <a:ext uri="{FF2B5EF4-FFF2-40B4-BE49-F238E27FC236}">
                <a16:creationId xmlns:a16="http://schemas.microsoft.com/office/drawing/2014/main" id="{EDD68FAE-B51F-2512-3B54-2B1286CCFEC2}"/>
              </a:ext>
            </a:extLst>
          </p:cNvPr>
          <p:cNvSpPr/>
          <p:nvPr/>
        </p:nvSpPr>
        <p:spPr>
          <a:xfrm>
            <a:off x="1383506" y="6863596"/>
            <a:ext cx="122716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CRITICAL FOCUS:</a:t>
            </a: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We filter exclusively for </a:t>
            </a:r>
            <a:r>
              <a:rPr lang="en-US" sz="16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Resort Hotel</a:t>
            </a: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data to ensure relevance for the target audience.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096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623144B-3D0A-099A-7128-1914505C32F5}"/>
              </a:ext>
            </a:extLst>
          </p:cNvPr>
          <p:cNvSpPr/>
          <p:nvPr/>
        </p:nvSpPr>
        <p:spPr>
          <a:xfrm>
            <a:off x="793790" y="2285524"/>
            <a:ext cx="102091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Data Transformation Plan: Preparing for Insight</a:t>
            </a:r>
            <a:endParaRPr lang="en-US" sz="35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8004D85-EE78-BE1A-531A-428D569F5C37}"/>
              </a:ext>
            </a:extLst>
          </p:cNvPr>
          <p:cNvSpPr/>
          <p:nvPr/>
        </p:nvSpPr>
        <p:spPr>
          <a:xfrm>
            <a:off x="793790" y="3306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Rigorous cleaning and transformation are required to create meaningful monthly performance metrics.</a:t>
            </a:r>
            <a:endParaRPr lang="en-US" sz="175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B22464D2-38B7-15BF-5199-C8487FE5AF63}"/>
              </a:ext>
            </a:extLst>
          </p:cNvPr>
          <p:cNvSpPr/>
          <p:nvPr/>
        </p:nvSpPr>
        <p:spPr>
          <a:xfrm>
            <a:off x="793790" y="39241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69516DB-D846-17C2-789F-5A85BF7EEFB5}"/>
              </a:ext>
            </a:extLst>
          </p:cNvPr>
          <p:cNvSpPr/>
          <p:nvPr/>
        </p:nvSpPr>
        <p:spPr>
          <a:xfrm>
            <a:off x="878860" y="39666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D3A71EBF-B901-A359-A896-7234FF58CE4D}"/>
              </a:ext>
            </a:extLst>
          </p:cNvPr>
          <p:cNvSpPr/>
          <p:nvPr/>
        </p:nvSpPr>
        <p:spPr>
          <a:xfrm>
            <a:off x="1530906" y="400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Data Filtering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BBAD1D6-A7C7-D1EC-1FCB-43028B5F415A}"/>
              </a:ext>
            </a:extLst>
          </p:cNvPr>
          <p:cNvSpPr/>
          <p:nvPr/>
        </p:nvSpPr>
        <p:spPr>
          <a:xfrm>
            <a:off x="1530906" y="449246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Isolate all Resort Hotel entries and exclude all already canceled bookings for revenue calculations.</a:t>
            </a:r>
            <a:endParaRPr lang="en-US" sz="175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9347610F-CDD4-7080-24FB-E1D13E449FBA}"/>
              </a:ext>
            </a:extLst>
          </p:cNvPr>
          <p:cNvSpPr/>
          <p:nvPr/>
        </p:nvSpPr>
        <p:spPr>
          <a:xfrm>
            <a:off x="5235893" y="39241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4E6DE8B7-9220-049C-163E-31E973E3A0F2}"/>
              </a:ext>
            </a:extLst>
          </p:cNvPr>
          <p:cNvSpPr/>
          <p:nvPr/>
        </p:nvSpPr>
        <p:spPr>
          <a:xfrm>
            <a:off x="5320963" y="39666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746F88DA-085D-16C5-1CCE-9FCDE08E0C3D}"/>
              </a:ext>
            </a:extLst>
          </p:cNvPr>
          <p:cNvSpPr/>
          <p:nvPr/>
        </p:nvSpPr>
        <p:spPr>
          <a:xfrm>
            <a:off x="5973008" y="4002048"/>
            <a:ext cx="3100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Calculation &amp; Modeling</a:t>
            </a: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6B62097-2630-AD22-D2E0-E10243A4C77D}"/>
              </a:ext>
            </a:extLst>
          </p:cNvPr>
          <p:cNvSpPr/>
          <p:nvPr/>
        </p:nvSpPr>
        <p:spPr>
          <a:xfrm>
            <a:off x="5973008" y="449246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Calculate total nights, estimated revenue (</a:t>
            </a: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ADR × Nights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and occupancy rate based on assumed capacity.</a:t>
            </a:r>
            <a:endParaRPr lang="en-US" sz="175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D813F926-E542-6ED8-10C8-BB7A73CDD2A6}"/>
              </a:ext>
            </a:extLst>
          </p:cNvPr>
          <p:cNvSpPr/>
          <p:nvPr/>
        </p:nvSpPr>
        <p:spPr>
          <a:xfrm>
            <a:off x="9677995" y="39241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97002F5B-0C77-485A-E06E-02D845707A35}"/>
              </a:ext>
            </a:extLst>
          </p:cNvPr>
          <p:cNvSpPr/>
          <p:nvPr/>
        </p:nvSpPr>
        <p:spPr>
          <a:xfrm>
            <a:off x="9763065" y="39666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2B3ECC48-6F7F-9A52-9FCB-295384517021}"/>
              </a:ext>
            </a:extLst>
          </p:cNvPr>
          <p:cNvSpPr/>
          <p:nvPr/>
        </p:nvSpPr>
        <p:spPr>
          <a:xfrm>
            <a:off x="10415111" y="4002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Time Aggregation</a:t>
            </a:r>
            <a:endParaRPr lang="en-US" sz="22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D06D5BEE-9707-1E1D-D94F-F73B9CCB4485}"/>
              </a:ext>
            </a:extLst>
          </p:cNvPr>
          <p:cNvSpPr/>
          <p:nvPr/>
        </p:nvSpPr>
        <p:spPr>
          <a:xfrm>
            <a:off x="10415111" y="449246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Aggregate data to the </a:t>
            </a: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monthly level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clear trend visualization and seasonal analysis.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7601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FBB4CE4-8780-8975-7B67-42C1EB1A3555}"/>
              </a:ext>
            </a:extLst>
          </p:cNvPr>
          <p:cNvSpPr/>
          <p:nvPr/>
        </p:nvSpPr>
        <p:spPr>
          <a:xfrm>
            <a:off x="793790" y="1944648"/>
            <a:ext cx="113234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Key Performance Indicators (KPIs) for the Dashboard</a:t>
            </a:r>
            <a:endParaRPr lang="en-US" sz="35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86AC0CE-06DB-B231-573F-192A75686A5B}"/>
              </a:ext>
            </a:extLst>
          </p:cNvPr>
          <p:cNvSpPr/>
          <p:nvPr/>
        </p:nvSpPr>
        <p:spPr>
          <a:xfrm>
            <a:off x="793790" y="29652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mix of absolute and relative metrics across finance, sales, and risk management.</a:t>
            </a:r>
            <a:endParaRPr lang="en-US" sz="17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4CA232A-E701-DEB3-F3B6-D3FAE8361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3583305"/>
            <a:ext cx="680442" cy="680442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F2BB96C3-8D15-1E9D-BC60-E4F19D84FF03}"/>
              </a:ext>
            </a:extLst>
          </p:cNvPr>
          <p:cNvSpPr/>
          <p:nvPr/>
        </p:nvSpPr>
        <p:spPr>
          <a:xfrm>
            <a:off x="793790" y="4547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Monetary &amp; Finance</a:t>
            </a:r>
            <a:endParaRPr lang="en-US" sz="22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EDFF0059-68B0-DBCC-7D15-D41D30B7D3AB}"/>
              </a:ext>
            </a:extLst>
          </p:cNvPr>
          <p:cNvSpPr/>
          <p:nvPr/>
        </p:nvSpPr>
        <p:spPr>
          <a:xfrm>
            <a:off x="793790" y="50376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Daily Rate (ADR)</a:t>
            </a:r>
            <a:endParaRPr lang="en-US" sz="17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949A0BD-579E-3F91-A9A7-8047E7C5B75A}"/>
              </a:ext>
            </a:extLst>
          </p:cNvPr>
          <p:cNvSpPr/>
          <p:nvPr/>
        </p:nvSpPr>
        <p:spPr>
          <a:xfrm>
            <a:off x="793790" y="547985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per Available Room (RevPAR)</a:t>
            </a: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ACC50FA0-A7CF-7715-DC6E-51ED7B9B5BC2}"/>
              </a:ext>
            </a:extLst>
          </p:cNvPr>
          <p:cNvSpPr/>
          <p:nvPr/>
        </p:nvSpPr>
        <p:spPr>
          <a:xfrm>
            <a:off x="793790" y="59220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Estimated Revenue</a:t>
            </a:r>
            <a:endParaRPr lang="en-US" sz="175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5F824B7C-6B8A-69CF-8F9D-9FE71531F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3583305"/>
            <a:ext cx="680442" cy="680442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3A333622-F112-8BC8-4E99-E4CB40F64462}"/>
              </a:ext>
            </a:extLst>
          </p:cNvPr>
          <p:cNvSpPr/>
          <p:nvPr/>
        </p:nvSpPr>
        <p:spPr>
          <a:xfrm>
            <a:off x="5235893" y="4547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Sales &amp; Demand</a:t>
            </a:r>
            <a:endParaRPr lang="en-US" sz="22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E0167FA0-2E49-0CBE-981E-7560715C48E5}"/>
              </a:ext>
            </a:extLst>
          </p:cNvPr>
          <p:cNvSpPr/>
          <p:nvPr/>
        </p:nvSpPr>
        <p:spPr>
          <a:xfrm>
            <a:off x="5235893" y="50376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Bookings (Volume)</a:t>
            </a:r>
            <a:endParaRPr lang="en-US" sz="17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43F1F06B-7E21-5FE6-386D-098F42845D20}"/>
              </a:ext>
            </a:extLst>
          </p:cNvPr>
          <p:cNvSpPr/>
          <p:nvPr/>
        </p:nvSpPr>
        <p:spPr>
          <a:xfrm>
            <a:off x="5235893" y="547985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Occupancy Rate (%)</a:t>
            </a:r>
            <a:endParaRPr lang="en-US" sz="175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31A9631F-D1E5-B423-ABC4-41F74C3337AE}"/>
              </a:ext>
            </a:extLst>
          </p:cNvPr>
          <p:cNvSpPr/>
          <p:nvPr/>
        </p:nvSpPr>
        <p:spPr>
          <a:xfrm>
            <a:off x="5235893" y="59220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Channel Contribution (%)</a:t>
            </a:r>
            <a:endParaRPr lang="en-US" sz="1750" dirty="0"/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6B5F98A0-765B-2415-4FBF-495D6CD4A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995" y="3583305"/>
            <a:ext cx="680442" cy="680442"/>
          </a:xfrm>
          <a:prstGeom prst="rect">
            <a:avLst/>
          </a:prstGeom>
        </p:spPr>
      </p:pic>
      <p:sp>
        <p:nvSpPr>
          <p:cNvPr id="17" name="Text 10">
            <a:extLst>
              <a:ext uri="{FF2B5EF4-FFF2-40B4-BE49-F238E27FC236}">
                <a16:creationId xmlns:a16="http://schemas.microsoft.com/office/drawing/2014/main" id="{93F2E04C-8664-1065-D3D7-56E54942E097}"/>
              </a:ext>
            </a:extLst>
          </p:cNvPr>
          <p:cNvSpPr/>
          <p:nvPr/>
        </p:nvSpPr>
        <p:spPr>
          <a:xfrm>
            <a:off x="9677995" y="4547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Risk &amp; Behavior</a:t>
            </a:r>
            <a:endParaRPr lang="en-US" sz="220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83776114-E1C0-9BB5-560D-6C82AFB29214}"/>
              </a:ext>
            </a:extLst>
          </p:cNvPr>
          <p:cNvSpPr/>
          <p:nvPr/>
        </p:nvSpPr>
        <p:spPr>
          <a:xfrm>
            <a:off x="9677995" y="50376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Cancellation Rate (%)</a:t>
            </a:r>
            <a:endParaRPr lang="en-US" sz="175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3BAC9F28-4C5A-D97B-F2FE-8A1CB5D4A938}"/>
              </a:ext>
            </a:extLst>
          </p:cNvPr>
          <p:cNvSpPr/>
          <p:nvPr/>
        </p:nvSpPr>
        <p:spPr>
          <a:xfrm>
            <a:off x="9677995" y="547985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Lead Time (Days)</a:t>
            </a:r>
            <a:endParaRPr lang="en-US" sz="175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955CF416-06C8-C416-4BCF-F836951E2215}"/>
              </a:ext>
            </a:extLst>
          </p:cNvPr>
          <p:cNvSpPr/>
          <p:nvPr/>
        </p:nvSpPr>
        <p:spPr>
          <a:xfrm>
            <a:off x="9677995" y="59220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Cancellation analysis by deposit type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5118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A4D96803-387A-F302-AE78-1B2B8EEACCAF}"/>
              </a:ext>
            </a:extLst>
          </p:cNvPr>
          <p:cNvSpPr/>
          <p:nvPr/>
        </p:nvSpPr>
        <p:spPr>
          <a:xfrm>
            <a:off x="793790" y="1742242"/>
            <a:ext cx="80201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Assumptions for Revenue Calculation</a:t>
            </a:r>
            <a:endParaRPr lang="en-US" sz="35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A4E1679-29AA-4836-BCE5-5F052FAF6FFC}"/>
              </a:ext>
            </a:extLst>
          </p:cNvPr>
          <p:cNvSpPr/>
          <p:nvPr/>
        </p:nvSpPr>
        <p:spPr>
          <a:xfrm>
            <a:off x="793790" y="2762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Focusing the scope to deliver a clear, actionable model for room revenue.</a:t>
            </a:r>
            <a:endParaRPr lang="en-US" sz="175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541A43F3-1076-F8A4-B508-D97F2D0385F0}"/>
              </a:ext>
            </a:extLst>
          </p:cNvPr>
          <p:cNvSpPr/>
          <p:nvPr/>
        </p:nvSpPr>
        <p:spPr>
          <a:xfrm>
            <a:off x="793790" y="3721060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578218C2-DE9D-57BA-1262-4A77F82FA6A2}"/>
              </a:ext>
            </a:extLst>
          </p:cNvPr>
          <p:cNvSpPr/>
          <p:nvPr/>
        </p:nvSpPr>
        <p:spPr>
          <a:xfrm>
            <a:off x="793790" y="369058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B6C957BA-9ED0-DE5B-E9B6-E405044EA8CC}"/>
              </a:ext>
            </a:extLst>
          </p:cNvPr>
          <p:cNvSpPr/>
          <p:nvPr/>
        </p:nvSpPr>
        <p:spPr>
          <a:xfrm>
            <a:off x="2551688" y="33808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96F55315-AF5A-18E1-2360-587B9FB2E9D8}"/>
              </a:ext>
            </a:extLst>
          </p:cNvPr>
          <p:cNvSpPr/>
          <p:nvPr/>
        </p:nvSpPr>
        <p:spPr>
          <a:xfrm>
            <a:off x="2805546" y="347233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9D80009-A104-971C-60FA-D9D1F1D1A717}"/>
              </a:ext>
            </a:extLst>
          </p:cNvPr>
          <p:cNvSpPr/>
          <p:nvPr/>
        </p:nvSpPr>
        <p:spPr>
          <a:xfrm>
            <a:off x="1051084" y="4288036"/>
            <a:ext cx="32487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Room Capacity Estimate</a:t>
            </a:r>
            <a:endParaRPr lang="en-US" sz="22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D31646B-78A6-13D8-E6DA-61ED41B5A6F6}"/>
              </a:ext>
            </a:extLst>
          </p:cNvPr>
          <p:cNvSpPr/>
          <p:nvPr/>
        </p:nvSpPr>
        <p:spPr>
          <a:xfrm>
            <a:off x="1051084" y="477845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baseline room capacity (e.g., 100 rooms) is used for occupancy/RevPAR calculation, adjustable as a Power BI parameter.</a:t>
            </a:r>
            <a:endParaRPr lang="en-US" sz="175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67E08EB9-88DB-DF86-156F-1929B9FEA572}"/>
              </a:ext>
            </a:extLst>
          </p:cNvPr>
          <p:cNvSpPr/>
          <p:nvPr/>
        </p:nvSpPr>
        <p:spPr>
          <a:xfrm>
            <a:off x="5216962" y="3721060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4D5C482F-CDBD-8CFE-BE06-EDB3CBD9BC49}"/>
              </a:ext>
            </a:extLst>
          </p:cNvPr>
          <p:cNvSpPr/>
          <p:nvPr/>
        </p:nvSpPr>
        <p:spPr>
          <a:xfrm>
            <a:off x="5216962" y="369058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8877EAE9-EB04-AE2F-72AC-D523D1562EF2}"/>
              </a:ext>
            </a:extLst>
          </p:cNvPr>
          <p:cNvSpPr/>
          <p:nvPr/>
        </p:nvSpPr>
        <p:spPr>
          <a:xfrm>
            <a:off x="6974860" y="33808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5C3EB883-1F1F-0BCD-FE9E-C96CE392C347}"/>
              </a:ext>
            </a:extLst>
          </p:cNvPr>
          <p:cNvSpPr/>
          <p:nvPr/>
        </p:nvSpPr>
        <p:spPr>
          <a:xfrm>
            <a:off x="7228420" y="348342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089A200A-630B-AA53-AF43-8E17A3DBD501}"/>
              </a:ext>
            </a:extLst>
          </p:cNvPr>
          <p:cNvSpPr/>
          <p:nvPr/>
        </p:nvSpPr>
        <p:spPr>
          <a:xfrm>
            <a:off x="5474256" y="4288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Revenue Scope</a:t>
            </a:r>
            <a:endParaRPr lang="en-US" sz="22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9A8C4663-D945-F370-A20C-B9A46F6471CC}"/>
              </a:ext>
            </a:extLst>
          </p:cNvPr>
          <p:cNvSpPr/>
          <p:nvPr/>
        </p:nvSpPr>
        <p:spPr>
          <a:xfrm>
            <a:off x="5474256" y="477845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Calculations are based solely on </a:t>
            </a: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room revenue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(ADR) and exclude ancillary income (F&amp;B, services).</a:t>
            </a:r>
            <a:endParaRPr lang="en-US" sz="1750" dirty="0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B25514F3-B66E-B7A6-B71A-5A3AF04CB10F}"/>
              </a:ext>
            </a:extLst>
          </p:cNvPr>
          <p:cNvSpPr/>
          <p:nvPr/>
        </p:nvSpPr>
        <p:spPr>
          <a:xfrm>
            <a:off x="9640133" y="3721060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7BFAE0ED-6F5B-AE79-4301-AC4A325C054A}"/>
              </a:ext>
            </a:extLst>
          </p:cNvPr>
          <p:cNvSpPr/>
          <p:nvPr/>
        </p:nvSpPr>
        <p:spPr>
          <a:xfrm>
            <a:off x="9640133" y="369058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03936C6D-0BDC-3616-143D-E5A92A58B792}"/>
              </a:ext>
            </a:extLst>
          </p:cNvPr>
          <p:cNvSpPr/>
          <p:nvPr/>
        </p:nvSpPr>
        <p:spPr>
          <a:xfrm>
            <a:off x="11398032" y="338089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A2A5C6C2-AB3D-2CED-6284-8A9A083959AB}"/>
              </a:ext>
            </a:extLst>
          </p:cNvPr>
          <p:cNvSpPr/>
          <p:nvPr/>
        </p:nvSpPr>
        <p:spPr>
          <a:xfrm>
            <a:off x="11651533" y="348925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67E608FD-A35B-38A5-99DC-3F43AE01A213}"/>
              </a:ext>
            </a:extLst>
          </p:cNvPr>
          <p:cNvSpPr/>
          <p:nvPr/>
        </p:nvSpPr>
        <p:spPr>
          <a:xfrm>
            <a:off x="9897427" y="4288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Data Exclusivity</a:t>
            </a:r>
            <a:endParaRPr lang="en-US" sz="2200" dirty="0"/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30E1FDF5-C000-E38F-905A-67860226C344}"/>
              </a:ext>
            </a:extLst>
          </p:cNvPr>
          <p:cNvSpPr/>
          <p:nvPr/>
        </p:nvSpPr>
        <p:spPr>
          <a:xfrm>
            <a:off x="9897427" y="477845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external factors (weather, events) are included; insights are purely derived from the booking data provided.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0974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1334</Words>
  <Application>Microsoft Macintosh PowerPoint</Application>
  <PresentationFormat>Custom</PresentationFormat>
  <Paragraphs>185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Lato</vt:lpstr>
      <vt:lpstr>Open Sans Medium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Hla Thi Ha</dc:creator>
  <cp:lastModifiedBy>Hla Thi Ha</cp:lastModifiedBy>
  <cp:revision>4</cp:revision>
  <dcterms:created xsi:type="dcterms:W3CDTF">2025-10-20T07:33:28Z</dcterms:created>
  <dcterms:modified xsi:type="dcterms:W3CDTF">2025-10-26T21:10:22Z</dcterms:modified>
</cp:coreProperties>
</file>